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5" r:id="rId2"/>
    <p:sldMasterId id="2147483688" r:id="rId3"/>
    <p:sldMasterId id="2147483691" r:id="rId4"/>
    <p:sldMasterId id="2147483694" r:id="rId5"/>
    <p:sldMasterId id="2147483697" r:id="rId6"/>
  </p:sldMasterIdLst>
  <p:notesMasterIdLst>
    <p:notesMasterId r:id="rId27"/>
  </p:notesMasterIdLst>
  <p:sldIdLst>
    <p:sldId id="276" r:id="rId7"/>
    <p:sldId id="328" r:id="rId8"/>
    <p:sldId id="313" r:id="rId9"/>
    <p:sldId id="300" r:id="rId10"/>
    <p:sldId id="317" r:id="rId11"/>
    <p:sldId id="302" r:id="rId12"/>
    <p:sldId id="336" r:id="rId13"/>
    <p:sldId id="321" r:id="rId14"/>
    <p:sldId id="337" r:id="rId15"/>
    <p:sldId id="301" r:id="rId16"/>
    <p:sldId id="338" r:id="rId17"/>
    <p:sldId id="322" r:id="rId18"/>
    <p:sldId id="339" r:id="rId19"/>
    <p:sldId id="318" r:id="rId20"/>
    <p:sldId id="327" r:id="rId21"/>
    <p:sldId id="329" r:id="rId22"/>
    <p:sldId id="330" r:id="rId23"/>
    <p:sldId id="324" r:id="rId24"/>
    <p:sldId id="335" r:id="rId25"/>
    <p:sldId id="331" r:id="rId2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rkel Øien" initials="TØ" lastIdx="1" clrIdx="0">
    <p:extLst>
      <p:ext uri="{19B8F6BF-5375-455C-9EA6-DF929625EA0E}">
        <p15:presenceInfo xmlns:p15="http://schemas.microsoft.com/office/powerpoint/2012/main" userId="S-1-5-21-2139768929-3063521706-3100126262-11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400"/>
    <a:srgbClr val="9D0047"/>
    <a:srgbClr val="D1B270"/>
    <a:srgbClr val="1766FF"/>
    <a:srgbClr val="E87000"/>
    <a:srgbClr val="E3220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63807" autoAdjust="0"/>
  </p:normalViewPr>
  <p:slideViewPr>
    <p:cSldViewPr snapToGrid="0">
      <p:cViewPr varScale="1">
        <p:scale>
          <a:sx n="43" d="100"/>
          <a:sy n="43" d="100"/>
        </p:scale>
        <p:origin x="1464" y="4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175162-5503-4BCE-AE6B-1C02AF0C1003}" type="datetimeFigureOut">
              <a:rPr lang="nb-NO" smtClean="0"/>
              <a:t>08.05.2020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41861-2E2A-4319-B79E-CF00901AEC79}" type="slidenum">
              <a:rPr lang="nb-NO" smtClean="0"/>
              <a:t>‹#›</a:t>
            </a:fld>
            <a:endParaRPr lang="nb-NO"/>
          </a:p>
        </p:txBody>
      </p:sp>
    </p:spTree>
    <p:extLst>
      <p:ext uri="{BB962C8B-B14F-4D97-AF65-F5344CB8AC3E}">
        <p14:creationId xmlns:p14="http://schemas.microsoft.com/office/powerpoint/2010/main" val="1772841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Hvorfor setter vi dette på dagsorden:</a:t>
            </a:r>
          </a:p>
          <a:p>
            <a:r>
              <a:rPr lang="nb-NO" sz="1200" kern="1200" dirty="0">
                <a:solidFill>
                  <a:schemeClr val="tx1"/>
                </a:solidFill>
                <a:effectLst/>
                <a:latin typeface="+mn-lt"/>
                <a:ea typeface="+mn-ea"/>
                <a:cs typeface="+mn-cs"/>
              </a:rPr>
              <a:t>I tillegg til fellesbestemmelsene i hovedtariffavtalen som er en avtale inngått mellom KS og arbeidstakerorganisasjonene så er det kun  dette som står om arbeidstid for kulturskolen:</a:t>
            </a:r>
          </a:p>
          <a:p>
            <a:endParaRPr lang="nb-NO" dirty="0"/>
          </a:p>
          <a:p>
            <a:r>
              <a:rPr lang="nb-NO" dirty="0"/>
              <a:t>Fra hovedtariffavtalen mellom arbeidstakerorganisasjonene og KS</a:t>
            </a:r>
          </a:p>
          <a:p>
            <a:r>
              <a:rPr lang="nb-NO" b="1" dirty="0"/>
              <a:t>Til protokollen bokstav:</a:t>
            </a:r>
          </a:p>
          <a:p>
            <a:endParaRPr lang="nb-NO" dirty="0"/>
          </a:p>
          <a:p>
            <a:r>
              <a:rPr lang="nb-NO" i="1" dirty="0"/>
              <a:t>k) Musikk- og kulturskoler </a:t>
            </a:r>
            <a:r>
              <a:rPr lang="nb-NO" b="1" i="1" u="sng" dirty="0"/>
              <a:t>Med mindre annet avtales lokalt</a:t>
            </a:r>
            <a:r>
              <a:rPr lang="nb-NO" i="1" dirty="0"/>
              <a:t>, (dialog – spørsmål?) gjelder fram til 30. april 2020 som et utgangspunkt en arbeidstid på musikk- og kulturskolen på 1300 timer. I denne tiden ligger et undervisningsomfang på inntil 741 klokketimer. </a:t>
            </a:r>
          </a:p>
          <a:p>
            <a:endParaRPr lang="nb-NO" dirty="0"/>
          </a:p>
          <a:p>
            <a:r>
              <a:rPr lang="nb-NO" dirty="0"/>
              <a:t>Vi anbefaler at partene lokalt utarbeider arbeidstidsavtaler i kulturskolen  fordi avtalen, slik vi ser det, vil gi en forutsigbar arbeidshverdag for arbeidstaker. En felles forståelse av arbeidsplanens inndeling vil også forhåpentligvis skape et bedre arbeidsmiljø på arbeidsplassen</a:t>
            </a:r>
          </a:p>
          <a:p>
            <a:endParaRPr lang="nb-NO" dirty="0"/>
          </a:p>
          <a:p>
            <a:r>
              <a:rPr lang="nb-NO" sz="1200" kern="1200" dirty="0">
                <a:solidFill>
                  <a:schemeClr val="tx1"/>
                </a:solidFill>
                <a:effectLst/>
                <a:latin typeface="+mn-lt"/>
                <a:ea typeface="+mn-ea"/>
                <a:cs typeface="+mn-cs"/>
              </a:rPr>
              <a:t>Spørsmål kan for eksempel være:</a:t>
            </a:r>
          </a:p>
          <a:p>
            <a:r>
              <a:rPr lang="nb-NO" sz="1200" i="1" kern="1200" dirty="0">
                <a:solidFill>
                  <a:schemeClr val="tx1"/>
                </a:solidFill>
                <a:effectLst/>
                <a:latin typeface="+mn-lt"/>
                <a:ea typeface="+mn-ea"/>
                <a:cs typeface="+mn-cs"/>
              </a:rPr>
              <a:t>Hvordan er arbeidsåret til en kulturskolelærer fordelt i timer mellom bunden og ubunden tid? </a:t>
            </a:r>
            <a:endParaRPr lang="nb-NO" sz="1200" kern="1200" dirty="0">
              <a:solidFill>
                <a:schemeClr val="tx1"/>
              </a:solidFill>
              <a:effectLst/>
              <a:latin typeface="+mn-lt"/>
              <a:ea typeface="+mn-ea"/>
              <a:cs typeface="+mn-cs"/>
            </a:endParaRPr>
          </a:p>
          <a:p>
            <a:r>
              <a:rPr lang="nb-NO" sz="1200" i="1" kern="1200" dirty="0">
                <a:solidFill>
                  <a:schemeClr val="tx1"/>
                </a:solidFill>
                <a:effectLst/>
                <a:latin typeface="+mn-lt"/>
                <a:ea typeface="+mn-ea"/>
                <a:cs typeface="+mn-cs"/>
              </a:rPr>
              <a:t>Og hva kan rektor legge inn i den ubundne tida?</a:t>
            </a:r>
            <a:endParaRPr lang="nb-NO" sz="1200" kern="1200" dirty="0">
              <a:solidFill>
                <a:schemeClr val="tx1"/>
              </a:solidFill>
              <a:effectLst/>
              <a:latin typeface="+mn-lt"/>
              <a:ea typeface="+mn-ea"/>
              <a:cs typeface="+mn-cs"/>
            </a:endParaRPr>
          </a:p>
          <a:p>
            <a:endParaRPr lang="nb-NO" dirty="0"/>
          </a:p>
          <a:p>
            <a:endParaRPr lang="nb-NO" dirty="0"/>
          </a:p>
        </p:txBody>
      </p:sp>
      <p:sp>
        <p:nvSpPr>
          <p:cNvPr id="4" name="Plassholder for lysbildenummer 3"/>
          <p:cNvSpPr>
            <a:spLocks noGrp="1"/>
          </p:cNvSpPr>
          <p:nvPr>
            <p:ph type="sldNum" sz="quarter" idx="5"/>
          </p:nvPr>
        </p:nvSpPr>
        <p:spPr/>
        <p:txBody>
          <a:bodyPr/>
          <a:lstStyle/>
          <a:p>
            <a:fld id="{70B41861-2E2A-4319-B79E-CF00901AEC79}" type="slidenum">
              <a:rPr lang="nb-NO" smtClean="0"/>
              <a:t>1</a:t>
            </a:fld>
            <a:endParaRPr lang="nb-NO"/>
          </a:p>
        </p:txBody>
      </p:sp>
    </p:spTree>
    <p:extLst>
      <p:ext uri="{BB962C8B-B14F-4D97-AF65-F5344CB8AC3E}">
        <p14:creationId xmlns:p14="http://schemas.microsoft.com/office/powerpoint/2010/main" val="212883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sz="1200" kern="1200" dirty="0">
                <a:solidFill>
                  <a:schemeClr val="tx1"/>
                </a:solidFill>
                <a:effectLst/>
                <a:latin typeface="+mn-lt"/>
                <a:ea typeface="+mn-ea"/>
                <a:cs typeface="+mn-cs"/>
              </a:rPr>
              <a:t>Andre gjøremål kan f.eks. være at noen påtar seg å være ansvarlig for å ha særlig ansvar for skolens tekniske utstyr, skolebibliotek, instrumentansvarlig mv..</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sz="1200" kern="1200" dirty="0">
                <a:solidFill>
                  <a:schemeClr val="tx1"/>
                </a:solidFill>
                <a:effectLst/>
                <a:latin typeface="+mn-lt"/>
                <a:ea typeface="+mn-ea"/>
                <a:cs typeface="+mn-cs"/>
              </a:rPr>
              <a:t>Andre ting kan være ekstra bemanning i forbindelse med store arrangement, legge ut informasjon i sosiale medier, følge elever på eksterne oppdrag mv</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altLang="nb-NO" sz="1200" kern="1200" dirty="0">
              <a:solidFill>
                <a:schemeClr val="tx1"/>
              </a:solidFill>
              <a:effectLst/>
              <a:latin typeface="+mn-lt"/>
              <a:ea typeface="+mn-ea"/>
              <a:cs typeface="+mn-cs"/>
            </a:endParaRPr>
          </a:p>
          <a:p>
            <a:pPr marL="0" indent="0">
              <a:buFont typeface="Arial" panose="020B0604020202020204" pitchFamily="34" charset="0"/>
              <a:buNone/>
            </a:pPr>
            <a:r>
              <a:rPr lang="nb-NO" altLang="nb-NO" sz="1200" dirty="0"/>
              <a:t>Arbeidsgiver har styringsrett over arbeidsplanfestet tid, 1300 timer av det totale årsverk og kan bruke denne retten dersom ikke arbeidstaker og arbeidsgiver ikke blir enige om fordeling av arbeidstiden.</a:t>
            </a:r>
          </a:p>
          <a:p>
            <a:pPr marL="0" indent="0">
              <a:buFont typeface="Arial" panose="020B0604020202020204" pitchFamily="34" charset="0"/>
              <a:buNone/>
            </a:pPr>
            <a:r>
              <a:rPr lang="nb-NO" altLang="nb-NO" sz="1200" dirty="0"/>
              <a:t>Arbeidsgiver har ikke styringsrett over arbeidstakerens ubudne tid, 387,6 timer, men husk at arbeidsoppgaver i ubunden tid også skal være relatert til undervisningsoppgavene.</a:t>
            </a:r>
          </a:p>
          <a:p>
            <a:pPr marL="0" indent="0">
              <a:buFont typeface="Arial" panose="020B0604020202020204" pitchFamily="34" charset="0"/>
              <a:buNone/>
            </a:pPr>
            <a:endParaRPr lang="nb-NO" altLang="nb-NO" sz="1200" dirty="0"/>
          </a:p>
          <a:p>
            <a:pPr marL="0" indent="0">
              <a:buFont typeface="Arial" panose="020B0604020202020204" pitchFamily="34" charset="0"/>
              <a:buNone/>
            </a:pPr>
            <a:r>
              <a:rPr lang="nb-NO" altLang="nb-NO" sz="1200" dirty="0"/>
              <a:t>Veldig mange kulturskoler i Norge bruker administrasjonssystemet </a:t>
            </a:r>
            <a:r>
              <a:rPr lang="nb-NO" altLang="nb-NO" sz="1200" dirty="0" err="1"/>
              <a:t>Speedadmin</a:t>
            </a:r>
            <a:r>
              <a:rPr lang="nb-NO" altLang="nb-NO" sz="1200" dirty="0"/>
              <a:t>, om man ønsker å ha full kontroll på hva man bruker arbeidstiden </a:t>
            </a:r>
            <a:r>
              <a:rPr lang="nb-NO" altLang="nb-NO" sz="1200" dirty="0" err="1"/>
              <a:t>sn</a:t>
            </a:r>
            <a:r>
              <a:rPr lang="nb-NO" altLang="nb-NO" sz="1200" dirty="0"/>
              <a:t> til, kan dette enkelt gjøres i dette administrasjonssystemet.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altLang="nb-NO"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200" dirty="0"/>
              <a:t>For- og etterarbeid knyttet til undervisningsrelaterte oppgaver og for- og etterarbeid knyttet til konsertforeberedelser, utstillinger, forestillinger mv</a:t>
            </a:r>
          </a:p>
          <a:p>
            <a:pPr marL="171450" indent="-171450">
              <a:buFont typeface="Arial" panose="020B0604020202020204" pitchFamily="34" charset="0"/>
              <a:buChar char="•"/>
            </a:pPr>
            <a:r>
              <a:rPr lang="nb-NO" altLang="nb-NO" sz="1200" dirty="0"/>
              <a:t>Reise til og fra arbeid er ikke arbeidstid</a:t>
            </a:r>
          </a:p>
          <a:p>
            <a:pPr marL="171450" indent="-171450">
              <a:buFont typeface="Arial" panose="020B0604020202020204" pitchFamily="34" charset="0"/>
              <a:buChar char="•"/>
            </a:pPr>
            <a:r>
              <a:rPr lang="nb-NO" altLang="nb-NO" sz="1200" dirty="0"/>
              <a:t>Reise mellom arbeidssteder/undervisningssteder/</a:t>
            </a:r>
            <a:br>
              <a:rPr lang="nb-NO" altLang="nb-NO" sz="1200" dirty="0"/>
            </a:br>
            <a:r>
              <a:rPr lang="nb-NO" altLang="nb-NO" sz="1200" dirty="0"/>
              <a:t>konsertarenaer mv er arbeidstid.</a:t>
            </a:r>
          </a:p>
          <a:p>
            <a:pPr marL="171450" indent="-171450">
              <a:buFont typeface="Arial" panose="020B0604020202020204" pitchFamily="34" charset="0"/>
              <a:buChar char="•"/>
            </a:pPr>
            <a:r>
              <a:rPr lang="nb-NO" altLang="nb-NO" sz="1200" dirty="0"/>
              <a:t>Oppmøtested bør defineres</a:t>
            </a:r>
          </a:p>
          <a:p>
            <a:pPr marL="171450" indent="-171450">
              <a:buFont typeface="Arial" panose="020B0604020202020204" pitchFamily="34" charset="0"/>
              <a:buChar char="•"/>
            </a:pPr>
            <a:r>
              <a:rPr lang="nb-NO" altLang="nb-NO" sz="1200" dirty="0"/>
              <a:t>Praktisk, fysisk tilrettelegging av undervisningsrom</a:t>
            </a:r>
          </a:p>
          <a:p>
            <a:pPr marL="171450" indent="-171450">
              <a:buFont typeface="Arial" panose="020B0604020202020204" pitchFamily="34" charset="0"/>
              <a:buChar char="•"/>
            </a:pPr>
            <a:r>
              <a:rPr lang="nb-NO" altLang="nb-NO" sz="1200" dirty="0"/>
              <a:t>Praktisk, fysisk tilrettelegging i forbindelse med opptredener</a:t>
            </a:r>
          </a:p>
          <a:p>
            <a:pPr marL="171450" indent="-171450">
              <a:buFont typeface="Arial" panose="020B0604020202020204" pitchFamily="34" charset="0"/>
              <a:buChar char="•"/>
            </a:pPr>
            <a:r>
              <a:rPr lang="nb-NO" altLang="nb-NO" sz="1200" dirty="0"/>
              <a:t>Personalmøter, teammøter, foreldremøter, styremøter mv</a:t>
            </a:r>
          </a:p>
          <a:p>
            <a:pPr marL="171450" indent="-171450">
              <a:buFont typeface="Arial" panose="020B0604020202020204" pitchFamily="34" charset="0"/>
              <a:buChar char="•"/>
            </a:pPr>
            <a:r>
              <a:rPr lang="nb-NO" altLang="nb-NO" sz="1200" dirty="0"/>
              <a:t>Medarbeidersamtaler</a:t>
            </a:r>
          </a:p>
          <a:p>
            <a:pPr marL="171450" indent="-171450">
              <a:buFont typeface="Arial" panose="020B0604020202020204" pitchFamily="34" charset="0"/>
              <a:buChar char="•"/>
            </a:pPr>
            <a:r>
              <a:rPr lang="nb-NO" altLang="nb-NO" sz="1200" dirty="0"/>
              <a:t>Elev/foreldre/foresatte samtale</a:t>
            </a:r>
          </a:p>
          <a:p>
            <a:pPr marL="171450" indent="-171450">
              <a:buFont typeface="Arial" panose="020B0604020202020204" pitchFamily="34" charset="0"/>
              <a:buChar char="•"/>
            </a:pPr>
            <a:r>
              <a:rPr lang="nb-NO" altLang="nb-NO" sz="1200" dirty="0"/>
              <a:t>Fagmøter</a:t>
            </a:r>
          </a:p>
          <a:p>
            <a:pPr marL="171450" indent="-171450">
              <a:buFont typeface="Arial" panose="020B0604020202020204" pitchFamily="34" charset="0"/>
              <a:buChar char="•"/>
            </a:pPr>
            <a:r>
              <a:rPr lang="nb-NO" altLang="nb-NO" sz="1200" dirty="0"/>
              <a:t>Plandager avsatt til undervisningsrelatert arbeid</a:t>
            </a:r>
          </a:p>
          <a:p>
            <a:pPr marL="171450" indent="-171450">
              <a:buFont typeface="Arial" panose="020B0604020202020204" pitchFamily="34" charset="0"/>
              <a:buChar char="•"/>
            </a:pPr>
            <a:r>
              <a:rPr lang="nb-NO" altLang="nb-NO" dirty="0"/>
              <a:t>Egenøving/egenutvikling</a:t>
            </a:r>
            <a:r>
              <a:rPr lang="nb-NO" altLang="nb-NO" sz="1200" dirty="0"/>
              <a:t>:</a:t>
            </a:r>
          </a:p>
          <a:p>
            <a:pPr marL="171450" indent="-171450">
              <a:buFont typeface="Arial" panose="020B0604020202020204" pitchFamily="34" charset="0"/>
              <a:buChar char="•"/>
            </a:pPr>
            <a:r>
              <a:rPr lang="nb-NO" altLang="nb-NO" sz="1200" dirty="0"/>
              <a:t>	Tid pedagogen har til å vedlikeholde sine ferdigheter og holde seg faglig oppdatert</a:t>
            </a:r>
          </a:p>
          <a:p>
            <a:pPr marL="171450" indent="-171450">
              <a:buFont typeface="Arial" panose="020B0604020202020204" pitchFamily="34" charset="0"/>
              <a:buChar char="•"/>
            </a:pPr>
            <a:r>
              <a:rPr lang="nb-NO" altLang="nb-NO" dirty="0"/>
              <a:t>Kompetanseheving</a:t>
            </a:r>
            <a:r>
              <a:rPr lang="nb-NO" altLang="nb-NO" sz="1200" dirty="0"/>
              <a:t>:</a:t>
            </a:r>
          </a:p>
          <a:p>
            <a:pPr marL="171450" indent="-171450">
              <a:buFont typeface="Arial" panose="020B0604020202020204" pitchFamily="34" charset="0"/>
              <a:buChar char="•"/>
            </a:pPr>
            <a:r>
              <a:rPr lang="nb-NO" altLang="nb-NO" sz="1200" dirty="0"/>
              <a:t>	Kurs og kompetansehevings-tiltak initiert av arbeidsgiver</a:t>
            </a:r>
          </a:p>
          <a:p>
            <a:endParaRPr lang="nb-NO" dirty="0"/>
          </a:p>
        </p:txBody>
      </p:sp>
      <p:sp>
        <p:nvSpPr>
          <p:cNvPr id="4" name="Plassholder for lysbildenummer 3"/>
          <p:cNvSpPr>
            <a:spLocks noGrp="1"/>
          </p:cNvSpPr>
          <p:nvPr>
            <p:ph type="sldNum" sz="quarter" idx="5"/>
          </p:nvPr>
        </p:nvSpPr>
        <p:spPr/>
        <p:txBody>
          <a:bodyPr/>
          <a:lstStyle/>
          <a:p>
            <a:fld id="{70B41861-2E2A-4319-B79E-CF00901AEC79}" type="slidenum">
              <a:rPr lang="nb-NO" smtClean="0"/>
              <a:t>10</a:t>
            </a:fld>
            <a:endParaRPr lang="nb-NO"/>
          </a:p>
        </p:txBody>
      </p:sp>
    </p:spTree>
    <p:extLst>
      <p:ext uri="{BB962C8B-B14F-4D97-AF65-F5344CB8AC3E}">
        <p14:creationId xmlns:p14="http://schemas.microsoft.com/office/powerpoint/2010/main" val="2219823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sz="1200" kern="1200" dirty="0">
                <a:solidFill>
                  <a:schemeClr val="tx1"/>
                </a:solidFill>
                <a:effectLst/>
                <a:latin typeface="+mn-lt"/>
                <a:ea typeface="+mn-ea"/>
                <a:cs typeface="+mn-cs"/>
              </a:rPr>
              <a:t>Andre gjøremål kan f.eks. være at noen påtar seg å være ansvarlig for å ha særlig ansvar for skolens tekniske utstyr, skolebibliotek, instrumentansvarlig mv..</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sz="1200" kern="1200" dirty="0">
                <a:solidFill>
                  <a:schemeClr val="tx1"/>
                </a:solidFill>
                <a:effectLst/>
                <a:latin typeface="+mn-lt"/>
                <a:ea typeface="+mn-ea"/>
                <a:cs typeface="+mn-cs"/>
              </a:rPr>
              <a:t>Andre ting kan være ekstra bemanning i forbindelse med store arrangement, legge ut informasjon i sosiale medier, følge elever på eksterne oppdrag mv</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altLang="nb-NO" sz="1200" kern="1200" dirty="0">
              <a:solidFill>
                <a:schemeClr val="tx1"/>
              </a:solidFill>
              <a:effectLst/>
              <a:latin typeface="+mn-lt"/>
              <a:ea typeface="+mn-ea"/>
              <a:cs typeface="+mn-cs"/>
            </a:endParaRPr>
          </a:p>
          <a:p>
            <a:pPr marL="0" indent="0">
              <a:buFont typeface="Arial" panose="020B0604020202020204" pitchFamily="34" charset="0"/>
              <a:buNone/>
            </a:pPr>
            <a:r>
              <a:rPr lang="nb-NO" altLang="nb-NO" sz="1200" dirty="0"/>
              <a:t>Arbeidsgiver har styringsrett over arbeidsplanfestet tid, 1300 timer av det totale årsverk og kan bruke denne retten dersom ikke arbeidstaker og arbeidsgiver ikke blir enige om fordeling av arbeidstiden.</a:t>
            </a:r>
          </a:p>
          <a:p>
            <a:pPr marL="0" indent="0">
              <a:buFont typeface="Arial" panose="020B0604020202020204" pitchFamily="34" charset="0"/>
              <a:buNone/>
            </a:pPr>
            <a:r>
              <a:rPr lang="nb-NO" altLang="nb-NO" sz="1200" dirty="0"/>
              <a:t>Arbeidsgiver har ikke styringsrett over arbeidstakerens ubudne tid, 387,6 timer, men husk at arbeidsoppgaver i ubunden tid også skal være relatert til undervisningsoppgavene.</a:t>
            </a:r>
          </a:p>
          <a:p>
            <a:pPr marL="0" indent="0">
              <a:buFont typeface="Arial" panose="020B0604020202020204" pitchFamily="34" charset="0"/>
              <a:buNone/>
            </a:pPr>
            <a:endParaRPr lang="nb-NO" altLang="nb-NO" sz="1200" dirty="0"/>
          </a:p>
          <a:p>
            <a:pPr marL="0" indent="0">
              <a:buFont typeface="Arial" panose="020B0604020202020204" pitchFamily="34" charset="0"/>
              <a:buNone/>
            </a:pPr>
            <a:r>
              <a:rPr lang="nb-NO" altLang="nb-NO" sz="1200" dirty="0"/>
              <a:t>Veldig mange kulturskoler i Norge bruker administrasjonssystemet </a:t>
            </a:r>
            <a:r>
              <a:rPr lang="nb-NO" altLang="nb-NO" sz="1200" dirty="0" err="1"/>
              <a:t>Speedadmin</a:t>
            </a:r>
            <a:r>
              <a:rPr lang="nb-NO" altLang="nb-NO" sz="1200" dirty="0"/>
              <a:t>, om man ønsker å ha full kontroll på hva man bruker arbeidstiden </a:t>
            </a:r>
            <a:r>
              <a:rPr lang="nb-NO" altLang="nb-NO" sz="1200" dirty="0" err="1"/>
              <a:t>sn</a:t>
            </a:r>
            <a:r>
              <a:rPr lang="nb-NO" altLang="nb-NO" sz="1200" dirty="0"/>
              <a:t> til, kan dette enkelt gjøres i dette administrasjonssystemet.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altLang="nb-NO"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200" dirty="0"/>
              <a:t>For- og etterarbeid knyttet til undervisningsrelaterte oppgaver og for- og etterarbeid knyttet til konsertforeberedelser, utstillinger, forestillinger mv</a:t>
            </a:r>
          </a:p>
          <a:p>
            <a:pPr marL="171450" indent="-171450">
              <a:buFont typeface="Arial" panose="020B0604020202020204" pitchFamily="34" charset="0"/>
              <a:buChar char="•"/>
            </a:pPr>
            <a:r>
              <a:rPr lang="nb-NO" altLang="nb-NO" sz="1200" dirty="0"/>
              <a:t>Reise til og fra arbeid er ikke arbeidstid</a:t>
            </a:r>
          </a:p>
          <a:p>
            <a:pPr marL="171450" indent="-171450">
              <a:buFont typeface="Arial" panose="020B0604020202020204" pitchFamily="34" charset="0"/>
              <a:buChar char="•"/>
            </a:pPr>
            <a:r>
              <a:rPr lang="nb-NO" altLang="nb-NO" sz="1200" dirty="0"/>
              <a:t>Reise mellom arbeidssteder/undervisningssteder/</a:t>
            </a:r>
            <a:br>
              <a:rPr lang="nb-NO" altLang="nb-NO" sz="1200" dirty="0"/>
            </a:br>
            <a:r>
              <a:rPr lang="nb-NO" altLang="nb-NO" sz="1200" dirty="0"/>
              <a:t>konsertarenaer mv er arbeidstid.</a:t>
            </a:r>
          </a:p>
          <a:p>
            <a:pPr marL="171450" indent="-171450">
              <a:buFont typeface="Arial" panose="020B0604020202020204" pitchFamily="34" charset="0"/>
              <a:buChar char="•"/>
            </a:pPr>
            <a:r>
              <a:rPr lang="nb-NO" altLang="nb-NO" sz="1200" dirty="0"/>
              <a:t>Oppmøtested bør defineres</a:t>
            </a:r>
          </a:p>
          <a:p>
            <a:pPr marL="171450" indent="-171450">
              <a:buFont typeface="Arial" panose="020B0604020202020204" pitchFamily="34" charset="0"/>
              <a:buChar char="•"/>
            </a:pPr>
            <a:r>
              <a:rPr lang="nb-NO" altLang="nb-NO" sz="1200" dirty="0"/>
              <a:t>Praktisk, fysisk tilrettelegging av undervisningsrom</a:t>
            </a:r>
          </a:p>
          <a:p>
            <a:pPr marL="171450" indent="-171450">
              <a:buFont typeface="Arial" panose="020B0604020202020204" pitchFamily="34" charset="0"/>
              <a:buChar char="•"/>
            </a:pPr>
            <a:r>
              <a:rPr lang="nb-NO" altLang="nb-NO" sz="1200" dirty="0"/>
              <a:t>Praktisk, fysisk tilrettelegging i forbindelse med opptredener</a:t>
            </a:r>
          </a:p>
          <a:p>
            <a:pPr marL="171450" indent="-171450">
              <a:buFont typeface="Arial" panose="020B0604020202020204" pitchFamily="34" charset="0"/>
              <a:buChar char="•"/>
            </a:pPr>
            <a:r>
              <a:rPr lang="nb-NO" altLang="nb-NO" sz="1200" dirty="0"/>
              <a:t>Personalmøter, teammøter, foreldremøter, styremøter mv</a:t>
            </a:r>
          </a:p>
          <a:p>
            <a:pPr marL="171450" indent="-171450">
              <a:buFont typeface="Arial" panose="020B0604020202020204" pitchFamily="34" charset="0"/>
              <a:buChar char="•"/>
            </a:pPr>
            <a:r>
              <a:rPr lang="nb-NO" altLang="nb-NO" sz="1200" dirty="0"/>
              <a:t>Medarbeidersamtaler</a:t>
            </a:r>
          </a:p>
          <a:p>
            <a:pPr marL="171450" indent="-171450">
              <a:buFont typeface="Arial" panose="020B0604020202020204" pitchFamily="34" charset="0"/>
              <a:buChar char="•"/>
            </a:pPr>
            <a:r>
              <a:rPr lang="nb-NO" altLang="nb-NO" sz="1200" dirty="0"/>
              <a:t>Elev/foreldre/foresatte samtale</a:t>
            </a:r>
          </a:p>
          <a:p>
            <a:pPr marL="171450" indent="-171450">
              <a:buFont typeface="Arial" panose="020B0604020202020204" pitchFamily="34" charset="0"/>
              <a:buChar char="•"/>
            </a:pPr>
            <a:r>
              <a:rPr lang="nb-NO" altLang="nb-NO" sz="1200" dirty="0"/>
              <a:t>Fagmøter</a:t>
            </a:r>
          </a:p>
          <a:p>
            <a:pPr marL="171450" indent="-171450">
              <a:buFont typeface="Arial" panose="020B0604020202020204" pitchFamily="34" charset="0"/>
              <a:buChar char="•"/>
            </a:pPr>
            <a:r>
              <a:rPr lang="nb-NO" altLang="nb-NO" sz="1200" dirty="0"/>
              <a:t>Plandager avsatt til undervisningsrelatert arbeid</a:t>
            </a:r>
          </a:p>
          <a:p>
            <a:pPr marL="171450" indent="-171450">
              <a:buFont typeface="Arial" panose="020B0604020202020204" pitchFamily="34" charset="0"/>
              <a:buChar char="•"/>
            </a:pPr>
            <a:r>
              <a:rPr lang="nb-NO" altLang="nb-NO" dirty="0"/>
              <a:t>Egenøving/egenutvikling</a:t>
            </a:r>
            <a:r>
              <a:rPr lang="nb-NO" altLang="nb-NO" sz="1200" dirty="0"/>
              <a:t>:</a:t>
            </a:r>
          </a:p>
          <a:p>
            <a:pPr marL="171450" indent="-171450">
              <a:buFont typeface="Arial" panose="020B0604020202020204" pitchFamily="34" charset="0"/>
              <a:buChar char="•"/>
            </a:pPr>
            <a:r>
              <a:rPr lang="nb-NO" altLang="nb-NO" sz="1200" dirty="0"/>
              <a:t>	Tid pedagogen har til å vedlikeholde sine ferdigheter og holde seg faglig oppdatert</a:t>
            </a:r>
          </a:p>
          <a:p>
            <a:pPr marL="171450" indent="-171450">
              <a:buFont typeface="Arial" panose="020B0604020202020204" pitchFamily="34" charset="0"/>
              <a:buChar char="•"/>
            </a:pPr>
            <a:r>
              <a:rPr lang="nb-NO" altLang="nb-NO" dirty="0"/>
              <a:t>Kompetanseheving</a:t>
            </a:r>
            <a:r>
              <a:rPr lang="nb-NO" altLang="nb-NO" sz="1200" dirty="0"/>
              <a:t>:</a:t>
            </a:r>
          </a:p>
          <a:p>
            <a:pPr marL="171450" indent="-171450">
              <a:buFont typeface="Arial" panose="020B0604020202020204" pitchFamily="34" charset="0"/>
              <a:buChar char="•"/>
            </a:pPr>
            <a:r>
              <a:rPr lang="nb-NO" altLang="nb-NO" sz="1200" dirty="0"/>
              <a:t>	Kurs og kompetansehevings-tiltak initiert av arbeidsgiver</a:t>
            </a:r>
          </a:p>
          <a:p>
            <a:endParaRPr lang="nb-NO" dirty="0"/>
          </a:p>
        </p:txBody>
      </p:sp>
      <p:sp>
        <p:nvSpPr>
          <p:cNvPr id="4" name="Plassholder for lysbildenummer 3"/>
          <p:cNvSpPr>
            <a:spLocks noGrp="1"/>
          </p:cNvSpPr>
          <p:nvPr>
            <p:ph type="sldNum" sz="quarter" idx="5"/>
          </p:nvPr>
        </p:nvSpPr>
        <p:spPr/>
        <p:txBody>
          <a:bodyPr/>
          <a:lstStyle/>
          <a:p>
            <a:fld id="{70B41861-2E2A-4319-B79E-CF00901AEC79}" type="slidenum">
              <a:rPr lang="nb-NO" smtClean="0"/>
              <a:t>11</a:t>
            </a:fld>
            <a:endParaRPr lang="nb-NO"/>
          </a:p>
        </p:txBody>
      </p:sp>
    </p:spTree>
    <p:extLst>
      <p:ext uri="{BB962C8B-B14F-4D97-AF65-F5344CB8AC3E}">
        <p14:creationId xmlns:p14="http://schemas.microsoft.com/office/powerpoint/2010/main" val="1899991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Egendisponering</a:t>
            </a:r>
          </a:p>
          <a:p>
            <a:r>
              <a:rPr lang="nb-NO" sz="1200" kern="1200" dirty="0">
                <a:solidFill>
                  <a:schemeClr val="tx1"/>
                </a:solidFill>
                <a:effectLst/>
                <a:latin typeface="+mn-lt"/>
                <a:ea typeface="+mn-ea"/>
                <a:cs typeface="+mn-cs"/>
              </a:rPr>
              <a:t>Ikke styringsrett!</a:t>
            </a:r>
          </a:p>
          <a:p>
            <a:r>
              <a:rPr lang="nb-NO" sz="1200" kern="1200" dirty="0">
                <a:solidFill>
                  <a:schemeClr val="tx1"/>
                </a:solidFill>
                <a:effectLst/>
                <a:latin typeface="+mn-lt"/>
                <a:ea typeface="+mn-ea"/>
                <a:cs typeface="+mn-cs"/>
              </a:rPr>
              <a:t>Arbeidsoppgaver som ligger i årsverket – men arbeidsgiver ikke har styringsrettet?</a:t>
            </a:r>
          </a:p>
          <a:p>
            <a:r>
              <a:rPr lang="nb-NO" sz="1200" kern="1200" dirty="0">
                <a:solidFill>
                  <a:schemeClr val="tx1"/>
                </a:solidFill>
                <a:effectLst/>
                <a:latin typeface="+mn-lt"/>
                <a:ea typeface="+mn-ea"/>
                <a:cs typeface="+mn-cs"/>
              </a:rPr>
              <a:t>Hvilke oppgaver forventer vi at denne tiden benyttes til?</a:t>
            </a:r>
          </a:p>
          <a:p>
            <a:r>
              <a:rPr lang="nb-NO" sz="1200" kern="1200" dirty="0">
                <a:solidFill>
                  <a:schemeClr val="tx1"/>
                </a:solidFill>
                <a:effectLst/>
                <a:latin typeface="+mn-lt"/>
                <a:ea typeface="+mn-ea"/>
                <a:cs typeface="+mn-cs"/>
              </a:rPr>
              <a:t>Egenøving, egenoppdatering, planlegging</a:t>
            </a:r>
          </a:p>
          <a:p>
            <a:r>
              <a:rPr lang="nb-NO" sz="1200" kern="1200" dirty="0">
                <a:solidFill>
                  <a:schemeClr val="tx1"/>
                </a:solidFill>
                <a:effectLst/>
                <a:latin typeface="+mn-lt"/>
                <a:ea typeface="+mn-ea"/>
                <a:cs typeface="+mn-cs"/>
              </a:rPr>
              <a:t>Når og hva bruker du din selvstendige tid til?</a:t>
            </a:r>
          </a:p>
          <a:p>
            <a:endParaRPr lang="nb-NO" sz="1200" b="1"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altLang="nb-NO"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200" dirty="0"/>
              <a:t>For- og etterarbeid knyttet til undervisningsrelaterte oppgaver og for- og etterarbeid knyttet til konsertforeberedelser, utstillinger, forestillinger mv</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200" dirty="0"/>
              <a:t>Kurs og kompetansehevingstiltak initiert av arbeidstaker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200" dirty="0"/>
              <a:t>Egenøving/egenutvikling: Tid pedagogen har til å vedlikeholde sine ferdigheter og holde seg faglig oppdatert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altLang="nb-NO" sz="120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altLang="nb-NO" sz="120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sz="1200" dirty="0"/>
              <a:t>SPM: Annet som kan tenkes å være en del av dette?</a:t>
            </a:r>
          </a:p>
          <a:p>
            <a:pPr marL="0" marR="0" indent="0" algn="l" defTabSz="914400" rtl="0" eaLnBrk="1" fontAlgn="auto" latinLnBrk="0" hangingPunct="1">
              <a:lnSpc>
                <a:spcPct val="100000"/>
              </a:lnSpc>
              <a:spcBef>
                <a:spcPts val="0"/>
              </a:spcBef>
              <a:spcAft>
                <a:spcPts val="0"/>
              </a:spcAft>
              <a:buClrTx/>
              <a:buSzTx/>
              <a:buFontTx/>
              <a:buNone/>
              <a:tabLst/>
              <a:defRPr/>
            </a:pPr>
            <a:endParaRPr lang="nb-NO" altLang="nb-NO" sz="1200" dirty="0"/>
          </a:p>
          <a:p>
            <a:endParaRPr lang="nb-NO" dirty="0"/>
          </a:p>
        </p:txBody>
      </p:sp>
      <p:sp>
        <p:nvSpPr>
          <p:cNvPr id="4" name="Plassholder for lysbildenummer 3"/>
          <p:cNvSpPr>
            <a:spLocks noGrp="1"/>
          </p:cNvSpPr>
          <p:nvPr>
            <p:ph type="sldNum" sz="quarter" idx="10"/>
          </p:nvPr>
        </p:nvSpPr>
        <p:spPr/>
        <p:txBody>
          <a:bodyPr/>
          <a:lstStyle/>
          <a:p>
            <a:fld id="{70B41861-2E2A-4319-B79E-CF00901AEC79}" type="slidenum">
              <a:rPr lang="nb-NO" smtClean="0"/>
              <a:t>12</a:t>
            </a:fld>
            <a:endParaRPr lang="nb-NO"/>
          </a:p>
        </p:txBody>
      </p:sp>
    </p:spTree>
    <p:extLst>
      <p:ext uri="{BB962C8B-B14F-4D97-AF65-F5344CB8AC3E}">
        <p14:creationId xmlns:p14="http://schemas.microsoft.com/office/powerpoint/2010/main" val="4146001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0B41861-2E2A-4319-B79E-CF00901AEC79}" type="slidenum">
              <a:rPr lang="nb-NO" smtClean="0"/>
              <a:t>13</a:t>
            </a:fld>
            <a:endParaRPr lang="nb-NO"/>
          </a:p>
        </p:txBody>
      </p:sp>
    </p:spTree>
    <p:extLst>
      <p:ext uri="{BB962C8B-B14F-4D97-AF65-F5344CB8AC3E}">
        <p14:creationId xmlns:p14="http://schemas.microsoft.com/office/powerpoint/2010/main" val="837721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Hva er handlingsrommet?</a:t>
            </a:r>
          </a:p>
          <a:p>
            <a:r>
              <a:rPr lang="nb-NO" altLang="nb-NO" sz="1200" dirty="0"/>
              <a:t>Dere kan </a:t>
            </a:r>
            <a:r>
              <a:rPr lang="nb-NO" altLang="nb-NO" sz="1200" dirty="0" err="1"/>
              <a:t>feks</a:t>
            </a:r>
            <a:r>
              <a:rPr lang="nb-NO" altLang="nb-NO" sz="1200" dirty="0"/>
              <a:t> legge undervisningen over et antall uker – og «annet arbeid» over flere?</a:t>
            </a:r>
          </a:p>
          <a:p>
            <a:r>
              <a:rPr lang="nb-NO" altLang="nb-NO" sz="1200" dirty="0"/>
              <a:t>Det er et handlingsrom</a:t>
            </a:r>
          </a:p>
          <a:p>
            <a:r>
              <a:rPr lang="nb-NO" altLang="nb-NO" sz="1200" dirty="0"/>
              <a:t>Antall uker – bruk av tid – hvordan kan dette planlegges – og hva er gjennomførbart?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Frihet – men komprimere for mye er utfordrende. Normalarbeidsdagen!</a:t>
            </a:r>
          </a:p>
          <a:p>
            <a:r>
              <a:rPr lang="nb-NO" sz="1200" kern="1200" dirty="0" err="1">
                <a:solidFill>
                  <a:schemeClr val="tx1"/>
                </a:solidFill>
                <a:effectLst/>
                <a:latin typeface="+mn-lt"/>
                <a:ea typeface="+mn-ea"/>
                <a:cs typeface="+mn-cs"/>
              </a:rPr>
              <a:t>Creo</a:t>
            </a:r>
            <a:r>
              <a:rPr lang="nb-NO" sz="1200" kern="1200" dirty="0">
                <a:solidFill>
                  <a:schemeClr val="tx1"/>
                </a:solidFill>
                <a:effectLst/>
                <a:latin typeface="+mn-lt"/>
                <a:ea typeface="+mn-ea"/>
                <a:cs typeface="+mn-cs"/>
              </a:rPr>
              <a:t> anbefalte i sin tid å følge grunnskolens arbeidsår, bra for dem med kombinerte stillinger grunnskole/kulturskole.</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Ved 38 uker arbeidsår blir den ukentlige arbeidstiden 44,40 timer og pr dag 8,88 timer.</a:t>
            </a:r>
          </a:p>
          <a:p>
            <a:r>
              <a:rPr lang="nb-NO" sz="1200" kern="1200" dirty="0">
                <a:solidFill>
                  <a:schemeClr val="tx1"/>
                </a:solidFill>
                <a:effectLst/>
                <a:latin typeface="+mn-lt"/>
                <a:ea typeface="+mn-ea"/>
                <a:cs typeface="+mn-cs"/>
              </a:rPr>
              <a:t>Om man velger et arbeidsår på 36 uker  blir ukentlig undervisning 46,87 timer og 9,37 pr dag – i strid med AML</a:t>
            </a:r>
          </a:p>
          <a:p>
            <a:endParaRPr lang="nb-NO" sz="1200" kern="1200" dirty="0">
              <a:solidFill>
                <a:schemeClr val="tx1"/>
              </a:solidFill>
              <a:effectLst/>
              <a:latin typeface="+mn-lt"/>
              <a:ea typeface="+mn-ea"/>
              <a:cs typeface="+mn-cs"/>
            </a:endParaRPr>
          </a:p>
          <a:p>
            <a:endParaRPr lang="nb-NO" altLang="nb-NO" sz="1200" dirty="0"/>
          </a:p>
          <a:p>
            <a:r>
              <a:rPr lang="nb-NO" altLang="nb-NO" sz="1200" dirty="0"/>
              <a:t>AML § 10.4</a:t>
            </a:r>
          </a:p>
          <a:p>
            <a:pPr>
              <a:buFontTx/>
              <a:buNone/>
            </a:pPr>
            <a:r>
              <a:rPr lang="nb-NO" altLang="nb-NO" sz="1200" dirty="0"/>
              <a:t>	Den alminnelige arbeidstiden må ikke overstige 9 timer i løpet av 24 timer og 40 timer i løpet av 7 dager</a:t>
            </a:r>
          </a:p>
          <a:p>
            <a:r>
              <a:rPr lang="nb-NO" altLang="nb-NO" sz="1200" dirty="0"/>
              <a:t>CREO anbefaler at musikk- og kulturskolene følger grunnskolens arbeidsår.</a:t>
            </a:r>
          </a:p>
          <a:p>
            <a:r>
              <a:rPr lang="nb-NO" altLang="nb-NO" sz="1200" dirty="0"/>
              <a:t>CREO anbefaler at tilsettingsforholdet regnes fra dato til dato, men likevel slik at et tilsettingsforhold som varer et skolehalvår regnes fra 1.8 –31.12, henholdsvis fra 1.1 – 31.7. Et tilsettingsforhold som varer et skoleår regnes fra 1.8 – 31.7, inklusive lovbestemt feriefritid.</a:t>
            </a:r>
          </a:p>
          <a:p>
            <a:pPr>
              <a:buFontTx/>
              <a:buNone/>
            </a:pPr>
            <a:endParaRPr lang="nb-NO" altLang="nb-NO" sz="1200" dirty="0"/>
          </a:p>
          <a:p>
            <a:endParaRPr lang="nb-NO" dirty="0"/>
          </a:p>
        </p:txBody>
      </p:sp>
      <p:sp>
        <p:nvSpPr>
          <p:cNvPr id="4" name="Plassholder for lysbildenummer 3"/>
          <p:cNvSpPr>
            <a:spLocks noGrp="1"/>
          </p:cNvSpPr>
          <p:nvPr>
            <p:ph type="sldNum" sz="quarter" idx="10"/>
          </p:nvPr>
        </p:nvSpPr>
        <p:spPr/>
        <p:txBody>
          <a:bodyPr/>
          <a:lstStyle/>
          <a:p>
            <a:fld id="{70B41861-2E2A-4319-B79E-CF00901AEC79}" type="slidenum">
              <a:rPr lang="nb-NO" smtClean="0"/>
              <a:t>14</a:t>
            </a:fld>
            <a:endParaRPr lang="nb-NO"/>
          </a:p>
        </p:txBody>
      </p:sp>
    </p:spTree>
    <p:extLst>
      <p:ext uri="{BB962C8B-B14F-4D97-AF65-F5344CB8AC3E}">
        <p14:creationId xmlns:p14="http://schemas.microsoft.com/office/powerpoint/2010/main" val="3681296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0B41861-2E2A-4319-B79E-CF00901AEC79}" type="slidenum">
              <a:rPr lang="nb-NO" smtClean="0"/>
              <a:t>15</a:t>
            </a:fld>
            <a:endParaRPr lang="nb-NO"/>
          </a:p>
        </p:txBody>
      </p:sp>
    </p:spTree>
    <p:extLst>
      <p:ext uri="{BB962C8B-B14F-4D97-AF65-F5344CB8AC3E}">
        <p14:creationId xmlns:p14="http://schemas.microsoft.com/office/powerpoint/2010/main" val="2882882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15 min: del rund bordet – et og et spørsmål – 5 min pr tema</a:t>
            </a:r>
          </a:p>
          <a:p>
            <a:endParaRPr lang="nb-NO" dirty="0"/>
          </a:p>
          <a:p>
            <a:r>
              <a:rPr lang="nb-NO" dirty="0"/>
              <a:t>Noter noen viktige punkter</a:t>
            </a:r>
          </a:p>
          <a:p>
            <a:endParaRPr lang="nb-NO" dirty="0"/>
          </a:p>
          <a:p>
            <a:r>
              <a:rPr lang="nb-NO" dirty="0"/>
              <a:t>5 minutter – hente kaffe</a:t>
            </a:r>
          </a:p>
        </p:txBody>
      </p:sp>
      <p:sp>
        <p:nvSpPr>
          <p:cNvPr id="4" name="Plassholder for lysbildenummer 3"/>
          <p:cNvSpPr>
            <a:spLocks noGrp="1"/>
          </p:cNvSpPr>
          <p:nvPr>
            <p:ph type="sldNum" sz="quarter" idx="5"/>
          </p:nvPr>
        </p:nvSpPr>
        <p:spPr/>
        <p:txBody>
          <a:bodyPr/>
          <a:lstStyle/>
          <a:p>
            <a:fld id="{70B41861-2E2A-4319-B79E-CF00901AEC79}" type="slidenum">
              <a:rPr lang="nb-NO" smtClean="0"/>
              <a:t>16</a:t>
            </a:fld>
            <a:endParaRPr lang="nb-NO"/>
          </a:p>
        </p:txBody>
      </p:sp>
    </p:spTree>
    <p:extLst>
      <p:ext uri="{BB962C8B-B14F-4D97-AF65-F5344CB8AC3E}">
        <p14:creationId xmlns:p14="http://schemas.microsoft.com/office/powerpoint/2010/main" val="1777301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FlipOver</a:t>
            </a:r>
            <a:r>
              <a:rPr lang="nb-NO" dirty="0"/>
              <a:t> – Fellesmøtet – noe alle har? Hvordan benytter vi felleskapets kunnskap og tid best mulig?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Hvordan få utnyttet de mulighetene vi har for å skape sammenheng mellom arbeidsprosess og læringsprosess.</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Skriv fellesmøtet i midten - Ordstyrer og viddevakt!</a:t>
            </a:r>
          </a:p>
          <a:p>
            <a:r>
              <a:rPr lang="nb-NO" dirty="0"/>
              <a:t>3 min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Skriv noen stikkord for hvordan og hva som skjer der – og hvorfor? 2 min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Hvilken  effekt </a:t>
            </a:r>
            <a:r>
              <a:rPr lang="nb-NO" dirty="0" err="1"/>
              <a:t>ønskerdere</a:t>
            </a:r>
            <a:r>
              <a:rPr lang="nb-NO" dirty="0"/>
              <a:t> at dette skal gi organisasjonen?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Del rundt bordet 5 minutter – noter på </a:t>
            </a:r>
            <a:r>
              <a:rPr lang="nb-NO" dirty="0" err="1"/>
              <a:t>FlipOver</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Dialog rundt bordet: </a:t>
            </a:r>
          </a:p>
          <a:p>
            <a:r>
              <a:rPr lang="nb-NO" dirty="0"/>
              <a:t>Hva skjer på de øvrige arenaene – og hvem er involvert der?</a:t>
            </a:r>
          </a:p>
          <a:p>
            <a:r>
              <a:rPr lang="nb-NO" dirty="0"/>
              <a:t>Hvordan skaper vi gode forbindelseslinjer mellom arenaene og menneskene som er deltagere?</a:t>
            </a:r>
          </a:p>
          <a:p>
            <a:r>
              <a:rPr lang="nb-NO" dirty="0"/>
              <a:t>10 minutter</a:t>
            </a:r>
          </a:p>
          <a:p>
            <a:r>
              <a:rPr lang="nb-NO" dirty="0"/>
              <a:t>Presentasjon i plenum: 3 minutter pr gruppe</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Analyse:</a:t>
            </a:r>
          </a:p>
          <a:p>
            <a:r>
              <a:rPr lang="nb-NO" sz="1200" kern="1200" dirty="0">
                <a:solidFill>
                  <a:schemeClr val="tx1"/>
                </a:solidFill>
                <a:effectLst/>
                <a:latin typeface="+mn-lt"/>
                <a:ea typeface="+mn-ea"/>
                <a:cs typeface="+mn-cs"/>
              </a:rPr>
              <a:t>Er det et gap mellom muligheter og utnyttelse – og hva er det som står i mellom?</a:t>
            </a:r>
          </a:p>
          <a:p>
            <a:r>
              <a:rPr lang="nb-NO" sz="1200" kern="1200" dirty="0">
                <a:solidFill>
                  <a:schemeClr val="tx1"/>
                </a:solidFill>
                <a:effectLst/>
                <a:latin typeface="+mn-lt"/>
                <a:ea typeface="+mn-ea"/>
                <a:cs typeface="+mn-cs"/>
              </a:rPr>
              <a:t>Struktur, mennesker og verktøy… forståelse, ideer, modeller, faginnsikt, språk, tankesett</a:t>
            </a:r>
          </a:p>
          <a:p>
            <a:r>
              <a:rPr lang="nb-NO" sz="1200" kern="1200" dirty="0">
                <a:solidFill>
                  <a:schemeClr val="tx1"/>
                </a:solidFill>
                <a:effectLst/>
                <a:latin typeface="+mn-lt"/>
                <a:ea typeface="+mn-ea"/>
                <a:cs typeface="+mn-cs"/>
              </a:rPr>
              <a:t>Når disse tingene kobles til hverandre, starter analysen.  </a:t>
            </a:r>
          </a:p>
          <a:p>
            <a:r>
              <a:rPr lang="nb-NO" sz="1200" kern="1200" dirty="0">
                <a:solidFill>
                  <a:schemeClr val="tx1"/>
                </a:solidFill>
                <a:effectLst/>
                <a:latin typeface="+mn-lt"/>
                <a:ea typeface="+mn-ea"/>
                <a:cs typeface="+mn-cs"/>
              </a:rPr>
              <a:t>Sammenhenger/forbindelser og mulige brudd på den andre siden.</a:t>
            </a:r>
          </a:p>
          <a:p>
            <a:endParaRPr lang="nb-NO" dirty="0"/>
          </a:p>
        </p:txBody>
      </p:sp>
      <p:sp>
        <p:nvSpPr>
          <p:cNvPr id="4" name="Plassholder for lysbildenummer 3"/>
          <p:cNvSpPr>
            <a:spLocks noGrp="1"/>
          </p:cNvSpPr>
          <p:nvPr>
            <p:ph type="sldNum" sz="quarter" idx="5"/>
          </p:nvPr>
        </p:nvSpPr>
        <p:spPr/>
        <p:txBody>
          <a:bodyPr/>
          <a:lstStyle/>
          <a:p>
            <a:fld id="{70B41861-2E2A-4319-B79E-CF00901AEC79}" type="slidenum">
              <a:rPr lang="nb-NO" smtClean="0"/>
              <a:t>17</a:t>
            </a:fld>
            <a:endParaRPr lang="nb-NO"/>
          </a:p>
        </p:txBody>
      </p:sp>
    </p:spTree>
    <p:extLst>
      <p:ext uri="{BB962C8B-B14F-4D97-AF65-F5344CB8AC3E}">
        <p14:creationId xmlns:p14="http://schemas.microsoft.com/office/powerpoint/2010/main" val="347003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Skriv noen stikkord for hvordan og hva som skjer i fellesmøtet – og hvorfor?</a:t>
            </a:r>
          </a:p>
          <a:p>
            <a:r>
              <a:rPr lang="nb-NO" sz="1200" kern="1200" dirty="0">
                <a:solidFill>
                  <a:schemeClr val="tx1"/>
                </a:solidFill>
                <a:effectLst/>
                <a:latin typeface="+mn-lt"/>
                <a:ea typeface="+mn-ea"/>
                <a:cs typeface="+mn-cs"/>
              </a:rPr>
              <a:t>Hvilken effekt ønsker dere at dette skal gi organisasjonen?</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Del 5 minutter – noter på </a:t>
            </a:r>
            <a:r>
              <a:rPr lang="nb-NO" sz="1200" kern="1200" dirty="0" err="1">
                <a:solidFill>
                  <a:schemeClr val="tx1"/>
                </a:solidFill>
                <a:effectLst/>
                <a:latin typeface="+mn-lt"/>
                <a:ea typeface="+mn-ea"/>
                <a:cs typeface="+mn-cs"/>
              </a:rPr>
              <a:t>FlipOver</a:t>
            </a:r>
            <a:r>
              <a:rPr lang="nb-NO" sz="1200" kern="1200" dirty="0">
                <a:solidFill>
                  <a:schemeClr val="tx1"/>
                </a:solidFill>
                <a:effectLst/>
                <a:latin typeface="+mn-lt"/>
                <a:ea typeface="+mn-ea"/>
                <a:cs typeface="+mn-cs"/>
              </a:rPr>
              <a:t> – ta gjerne bilder og del</a:t>
            </a:r>
          </a:p>
          <a:p>
            <a:r>
              <a:rPr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5"/>
          </p:nvPr>
        </p:nvSpPr>
        <p:spPr/>
        <p:txBody>
          <a:bodyPr/>
          <a:lstStyle/>
          <a:p>
            <a:fld id="{70B41861-2E2A-4319-B79E-CF00901AEC79}" type="slidenum">
              <a:rPr lang="nb-NO" smtClean="0"/>
              <a:t>18</a:t>
            </a:fld>
            <a:endParaRPr lang="nb-NO"/>
          </a:p>
        </p:txBody>
      </p:sp>
    </p:spTree>
    <p:extLst>
      <p:ext uri="{BB962C8B-B14F-4D97-AF65-F5344CB8AC3E}">
        <p14:creationId xmlns:p14="http://schemas.microsoft.com/office/powerpoint/2010/main" val="490844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Dialog rundt bordet: </a:t>
            </a:r>
          </a:p>
          <a:p>
            <a:r>
              <a:rPr lang="nb-NO" dirty="0"/>
              <a:t>Hva skjer på de øvrige arenaene – og hvem er involvert der?</a:t>
            </a:r>
          </a:p>
          <a:p>
            <a:r>
              <a:rPr lang="nb-NO" dirty="0"/>
              <a:t>Hvordan skaper vi gode forbindelseslinjer mellom arenaene og menneskene som er deltagere?</a:t>
            </a:r>
          </a:p>
          <a:p>
            <a:r>
              <a:rPr lang="nb-NO" dirty="0"/>
              <a:t>10 minutter</a:t>
            </a:r>
          </a:p>
          <a:p>
            <a:r>
              <a:rPr lang="nb-NO" dirty="0"/>
              <a:t>Presentasjon i plenum: 3 minutter pr gruppe</a:t>
            </a:r>
          </a:p>
          <a:p>
            <a:r>
              <a:rPr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5"/>
          </p:nvPr>
        </p:nvSpPr>
        <p:spPr/>
        <p:txBody>
          <a:bodyPr/>
          <a:lstStyle/>
          <a:p>
            <a:fld id="{70B41861-2E2A-4319-B79E-CF00901AEC79}" type="slidenum">
              <a:rPr lang="nb-NO" smtClean="0"/>
              <a:t>19</a:t>
            </a:fld>
            <a:endParaRPr lang="nb-NO"/>
          </a:p>
        </p:txBody>
      </p:sp>
    </p:spTree>
    <p:extLst>
      <p:ext uri="{BB962C8B-B14F-4D97-AF65-F5344CB8AC3E}">
        <p14:creationId xmlns:p14="http://schemas.microsoft.com/office/powerpoint/2010/main" val="192899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Fordi vi trenger et redskap til å planlegge, tilrettelegge og gjennomføre kulturskolens mange oppgaver.</a:t>
            </a:r>
          </a:p>
          <a:p>
            <a:pPr marL="171450" indent="-171450">
              <a:buFont typeface="Arial" panose="020B0604020202020204" pitchFamily="34" charset="0"/>
              <a:buChar char="•"/>
            </a:pPr>
            <a:r>
              <a:rPr lang="nb-NO" sz="1200" kern="1200" dirty="0">
                <a:solidFill>
                  <a:schemeClr val="tx1"/>
                </a:solidFill>
                <a:effectLst/>
                <a:latin typeface="+mn-lt"/>
                <a:ea typeface="+mn-ea"/>
                <a:cs typeface="+mn-cs"/>
              </a:rPr>
              <a:t>Hva ønsker vi å fokusere på i vår virksomhet?</a:t>
            </a:r>
          </a:p>
          <a:p>
            <a:pPr marL="171450" indent="-171450">
              <a:buFont typeface="Arial" panose="020B0604020202020204" pitchFamily="34" charset="0"/>
              <a:buChar char="•"/>
            </a:pPr>
            <a:r>
              <a:rPr lang="nb-NO" sz="1200" kern="1200" dirty="0">
                <a:solidFill>
                  <a:schemeClr val="tx1"/>
                </a:solidFill>
                <a:effectLst/>
                <a:latin typeface="+mn-lt"/>
                <a:ea typeface="+mn-ea"/>
                <a:cs typeface="+mn-cs"/>
              </a:rPr>
              <a:t>Hva er vi forventet å jobbe med?</a:t>
            </a:r>
          </a:p>
          <a:p>
            <a:endParaRPr lang="nb-NO" dirty="0"/>
          </a:p>
        </p:txBody>
      </p:sp>
      <p:sp>
        <p:nvSpPr>
          <p:cNvPr id="4" name="Plassholder for lysbildenummer 3"/>
          <p:cNvSpPr>
            <a:spLocks noGrp="1"/>
          </p:cNvSpPr>
          <p:nvPr>
            <p:ph type="sldNum" sz="quarter" idx="5"/>
          </p:nvPr>
        </p:nvSpPr>
        <p:spPr/>
        <p:txBody>
          <a:bodyPr/>
          <a:lstStyle/>
          <a:p>
            <a:fld id="{70B41861-2E2A-4319-B79E-CF00901AEC79}" type="slidenum">
              <a:rPr lang="nb-NO" smtClean="0"/>
              <a:t>2</a:t>
            </a:fld>
            <a:endParaRPr lang="nb-NO"/>
          </a:p>
        </p:txBody>
      </p:sp>
    </p:spTree>
    <p:extLst>
      <p:ext uri="{BB962C8B-B14F-4D97-AF65-F5344CB8AC3E}">
        <p14:creationId xmlns:p14="http://schemas.microsoft.com/office/powerpoint/2010/main" val="2711997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Planverket – for å forstå og kunne forvalte ressursen, må vi ta utgangspunkt i og forstå planverket. </a:t>
            </a:r>
          </a:p>
          <a:p>
            <a:r>
              <a:rPr lang="nb-NO" sz="1200" kern="1200" dirty="0">
                <a:solidFill>
                  <a:schemeClr val="tx1"/>
                </a:solidFill>
                <a:effectLst/>
                <a:latin typeface="+mn-lt"/>
                <a:ea typeface="+mn-ea"/>
                <a:cs typeface="+mn-cs"/>
              </a:rPr>
              <a:t>Det kan for eksempel være egne virksomhetsplaner, rammeplanen for kulturskolen, fagplaner (som i mange kommuner er basert på…) mm</a:t>
            </a:r>
          </a:p>
          <a:p>
            <a:r>
              <a:rPr lang="nb-NO" sz="1200" kern="1200" dirty="0">
                <a:solidFill>
                  <a:schemeClr val="tx1"/>
                </a:solidFill>
                <a:effectLst/>
                <a:latin typeface="+mn-lt"/>
                <a:ea typeface="+mn-ea"/>
                <a:cs typeface="+mn-cs"/>
              </a:rPr>
              <a:t>Her eksempler på rammer, fra Rammeplanen</a:t>
            </a:r>
          </a:p>
          <a:p>
            <a:r>
              <a:rPr lang="nb-NO" sz="1200" kern="1200" dirty="0">
                <a:solidFill>
                  <a:schemeClr val="tx1"/>
                </a:solidFill>
                <a:effectLst/>
                <a:latin typeface="+mn-lt"/>
                <a:ea typeface="+mn-ea"/>
                <a:cs typeface="+mn-cs"/>
              </a:rPr>
              <a:t>Hvordan gjør vi det her hos oss?</a:t>
            </a:r>
          </a:p>
          <a:p>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70B41861-2E2A-4319-B79E-CF00901AEC79}" type="slidenum">
              <a:rPr lang="nb-NO" smtClean="0"/>
              <a:t>3</a:t>
            </a:fld>
            <a:endParaRPr lang="nb-NO"/>
          </a:p>
        </p:txBody>
      </p:sp>
    </p:spTree>
    <p:extLst>
      <p:ext uri="{BB962C8B-B14F-4D97-AF65-F5344CB8AC3E}">
        <p14:creationId xmlns:p14="http://schemas.microsoft.com/office/powerpoint/2010/main" val="1440125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Harde fakta</a:t>
            </a:r>
          </a:p>
          <a:p>
            <a:endParaRPr lang="nb-NO" dirty="0"/>
          </a:p>
          <a:p>
            <a:r>
              <a:rPr lang="nb-NO" dirty="0"/>
              <a:t>Fra hovedtariffavtalen mellom arbeidstakerorganisasjonene og KS</a:t>
            </a:r>
          </a:p>
          <a:p>
            <a:r>
              <a:rPr lang="nb-NO" b="1" dirty="0"/>
              <a:t>Til protokollen bokstav:</a:t>
            </a:r>
          </a:p>
          <a:p>
            <a:endParaRPr lang="nb-NO" dirty="0"/>
          </a:p>
          <a:p>
            <a:r>
              <a:rPr lang="nb-NO" i="1" dirty="0"/>
              <a:t>k) Musikk- og kulturskoler Med mindre annet avtales lokalt, gjelder fram til 30. april 2020 som et utgangspunkt en arbeidstid på musikk- og kulturskolen på 1300 timer. I denne tiden ligger et undervisningsomfang på inntil 741 klokketimer.</a:t>
            </a:r>
          </a:p>
          <a:p>
            <a:endParaRPr lang="nb-NO" dirty="0"/>
          </a:p>
          <a:p>
            <a:r>
              <a:rPr lang="nb-NO" dirty="0"/>
              <a:t>Årsverket: </a:t>
            </a:r>
          </a:p>
          <a:p>
            <a:r>
              <a:rPr lang="nb-NO" dirty="0"/>
              <a:t>Regnes ut slik:  Arbeidstakerne i kulturskolen jobber 37,5 timers uke.</a:t>
            </a:r>
          </a:p>
          <a:p>
            <a:r>
              <a:rPr lang="nb-NO" dirty="0"/>
              <a:t>Ganger vi antall timer med uker i et år får vi 1950 timer.</a:t>
            </a:r>
          </a:p>
          <a:p>
            <a:endParaRPr lang="nb-NO" dirty="0"/>
          </a:p>
          <a:p>
            <a:r>
              <a:rPr lang="nb-NO" dirty="0"/>
              <a:t>Arbeidstakere ansatt i kommunen har krav på 5 ukers  lov- og tariffestet ferie (arbeidstakere over 60 år har krav på 6 ukers ferie)</a:t>
            </a:r>
          </a:p>
          <a:p>
            <a:endParaRPr lang="nb-NO" dirty="0"/>
          </a:p>
          <a:p>
            <a:r>
              <a:rPr lang="nb-NO" dirty="0"/>
              <a:t>Antall feriedager kommer til fratrekk og så beregnes fratrekk for 10 bevegelige hellig- og høytidsdager, totalt 262,5 timer</a:t>
            </a:r>
          </a:p>
          <a:p>
            <a:endParaRPr lang="nb-NO" dirty="0"/>
          </a:p>
          <a:p>
            <a:r>
              <a:rPr lang="nb-NO" dirty="0"/>
              <a:t>	Totalt årsverk:   			1950 timer – </a:t>
            </a:r>
          </a:p>
          <a:p>
            <a:r>
              <a:rPr lang="nb-NO" dirty="0"/>
              <a:t>	Ferie og bevegelige </a:t>
            </a:r>
            <a:r>
              <a:rPr lang="nb-NO" dirty="0" err="1"/>
              <a:t>helllig</a:t>
            </a:r>
            <a:r>
              <a:rPr lang="nb-NO" dirty="0"/>
              <a:t>- og høytidsdager		262,5 timer =</a:t>
            </a:r>
          </a:p>
          <a:p>
            <a:r>
              <a:rPr lang="nb-NO" dirty="0"/>
              <a:t>	Årsverk				1687,5 timer</a:t>
            </a:r>
          </a:p>
          <a:p>
            <a:endParaRPr lang="nb-NO" dirty="0"/>
          </a:p>
          <a:p>
            <a:r>
              <a:rPr lang="nb-NO" dirty="0"/>
              <a:t>Tid avsatt til undervisning er inntil 741 timer (43,92 % i 100 % stilling).</a:t>
            </a:r>
          </a:p>
          <a:p>
            <a:endParaRPr lang="nb-NO" dirty="0"/>
          </a:p>
          <a:p>
            <a:r>
              <a:rPr lang="nb-NO" dirty="0"/>
              <a:t>Nå skal vi si litt mer om hvordan disse timene fordeles.</a:t>
            </a:r>
          </a:p>
          <a:p>
            <a:endParaRPr lang="nb-NO" dirty="0"/>
          </a:p>
        </p:txBody>
      </p:sp>
      <p:sp>
        <p:nvSpPr>
          <p:cNvPr id="4" name="Plassholder for lysbildenummer 3"/>
          <p:cNvSpPr>
            <a:spLocks noGrp="1"/>
          </p:cNvSpPr>
          <p:nvPr>
            <p:ph type="sldNum" sz="quarter" idx="5"/>
          </p:nvPr>
        </p:nvSpPr>
        <p:spPr/>
        <p:txBody>
          <a:bodyPr/>
          <a:lstStyle/>
          <a:p>
            <a:fld id="{70B41861-2E2A-4319-B79E-CF00901AEC79}" type="slidenum">
              <a:rPr lang="nb-NO" smtClean="0"/>
              <a:t>4</a:t>
            </a:fld>
            <a:endParaRPr lang="nb-NO"/>
          </a:p>
        </p:txBody>
      </p:sp>
    </p:spTree>
    <p:extLst>
      <p:ext uri="{BB962C8B-B14F-4D97-AF65-F5344CB8AC3E}">
        <p14:creationId xmlns:p14="http://schemas.microsoft.com/office/powerpoint/2010/main" val="2281913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Se muligheter! Bruk ulike arenaer, møter hvor dialog rundt bruk av tiden får plass. Ikke for den enkelte – men prinsipper og prioriteringer.</a:t>
            </a:r>
          </a:p>
          <a:p>
            <a:r>
              <a:rPr lang="nb-NO" sz="1200" kern="1200" dirty="0">
                <a:solidFill>
                  <a:schemeClr val="tx1"/>
                </a:solidFill>
                <a:effectLst/>
                <a:latin typeface="+mn-lt"/>
                <a:ea typeface="+mn-ea"/>
                <a:cs typeface="+mn-cs"/>
              </a:rPr>
              <a:t>Et kommunalt tjenestetilbud. Det er eleven – og elevens læring – eventuell annen målformulert aktivitet som er i fokus.</a:t>
            </a:r>
          </a:p>
          <a:p>
            <a:r>
              <a:rPr lang="nb-NO" sz="1200" kern="1200" dirty="0">
                <a:solidFill>
                  <a:schemeClr val="tx1"/>
                </a:solidFill>
                <a:effectLst/>
                <a:latin typeface="+mn-lt"/>
                <a:ea typeface="+mn-ea"/>
                <a:cs typeface="+mn-cs"/>
              </a:rPr>
              <a:t>Til beste for de ansatte – for læringsmiljø, ressursbruk, profesjonsfelleskap…</a:t>
            </a:r>
          </a:p>
          <a:p>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70B41861-2E2A-4319-B79E-CF00901AEC79}" type="slidenum">
              <a:rPr lang="nb-NO" smtClean="0"/>
              <a:t>5</a:t>
            </a:fld>
            <a:endParaRPr lang="nb-NO"/>
          </a:p>
        </p:txBody>
      </p:sp>
    </p:spTree>
    <p:extLst>
      <p:ext uri="{BB962C8B-B14F-4D97-AF65-F5344CB8AC3E}">
        <p14:creationId xmlns:p14="http://schemas.microsoft.com/office/powerpoint/2010/main" val="320331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Årsverket 1</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Når partene ble enige om at tid avsatt til undervisning (undervisningsomfanget er på inntil 741 timer så kan ikke arbeidsgiver kreve at arbeidstakerne skal undervise utover dette, med mindre de lokale parter blir enige om noe annet.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For noen arbeidstakere som har en særlig krevende arbeidssituasjon kan partene lokalt bli enige om en lavere undervisningsplikt.</a:t>
            </a:r>
          </a:p>
          <a:p>
            <a:r>
              <a:rPr lang="nb-NO" sz="1200" kern="1200" dirty="0">
                <a:solidFill>
                  <a:schemeClr val="tx1"/>
                </a:solidFill>
                <a:effectLst/>
                <a:latin typeface="+mn-lt"/>
                <a:ea typeface="+mn-ea"/>
                <a:cs typeface="+mn-cs"/>
              </a:rPr>
              <a:t>Fagforeningene Norske dansekunstnere og </a:t>
            </a:r>
            <a:r>
              <a:rPr lang="nb-NO" sz="1200" kern="1200" dirty="0" err="1">
                <a:solidFill>
                  <a:schemeClr val="tx1"/>
                </a:solidFill>
                <a:effectLst/>
                <a:latin typeface="+mn-lt"/>
                <a:ea typeface="+mn-ea"/>
                <a:cs typeface="+mn-cs"/>
              </a:rPr>
              <a:t>Creo</a:t>
            </a:r>
            <a:r>
              <a:rPr lang="nb-NO" sz="1200" kern="1200" dirty="0">
                <a:solidFill>
                  <a:schemeClr val="tx1"/>
                </a:solidFill>
                <a:effectLst/>
                <a:latin typeface="+mn-lt"/>
                <a:ea typeface="+mn-ea"/>
                <a:cs typeface="+mn-cs"/>
              </a:rPr>
              <a:t> har bl.a. anbefalt at undervisningsomfanget bør være lavere for danserpedagoger  som vi erfarer har en krevende arbeidssituasjon.</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Spørsmål til dialog før dere går videre – på neste lysbilde…</a:t>
            </a:r>
          </a:p>
          <a:p>
            <a:endParaRPr lang="nb-NO" dirty="0"/>
          </a:p>
        </p:txBody>
      </p:sp>
      <p:sp>
        <p:nvSpPr>
          <p:cNvPr id="4" name="Plassholder for lysbildenummer 3"/>
          <p:cNvSpPr>
            <a:spLocks noGrp="1"/>
          </p:cNvSpPr>
          <p:nvPr>
            <p:ph type="sldNum" sz="quarter" idx="5"/>
          </p:nvPr>
        </p:nvSpPr>
        <p:spPr/>
        <p:txBody>
          <a:bodyPr/>
          <a:lstStyle/>
          <a:p>
            <a:fld id="{70B41861-2E2A-4319-B79E-CF00901AEC79}" type="slidenum">
              <a:rPr lang="nb-NO" smtClean="0"/>
              <a:t>6</a:t>
            </a:fld>
            <a:endParaRPr lang="nb-NO"/>
          </a:p>
        </p:txBody>
      </p:sp>
    </p:spTree>
    <p:extLst>
      <p:ext uri="{BB962C8B-B14F-4D97-AF65-F5344CB8AC3E}">
        <p14:creationId xmlns:p14="http://schemas.microsoft.com/office/powerpoint/2010/main" val="3249863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Årsverket 1</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Når partene ble enige om at tid avsatt til undervisning (undervisningsomfanget er på inntil 741 timer så kan ikke arbeidsgiver kreve at arbeidstakerne skal undervise utover dette, med mindre de lokale parter blir enige om noe annet.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For noen arbeidstakere som har en særlig krevende arbeidssituasjon kan partene lokalt bli enige om en lavere undervisningsplikt.</a:t>
            </a:r>
          </a:p>
          <a:p>
            <a:r>
              <a:rPr lang="nb-NO" sz="1200" kern="1200" dirty="0">
                <a:solidFill>
                  <a:schemeClr val="tx1"/>
                </a:solidFill>
                <a:effectLst/>
                <a:latin typeface="+mn-lt"/>
                <a:ea typeface="+mn-ea"/>
                <a:cs typeface="+mn-cs"/>
              </a:rPr>
              <a:t>Fagforeningene Norske dansekunstnere og </a:t>
            </a:r>
            <a:r>
              <a:rPr lang="nb-NO" sz="1200" kern="1200" dirty="0" err="1">
                <a:solidFill>
                  <a:schemeClr val="tx1"/>
                </a:solidFill>
                <a:effectLst/>
                <a:latin typeface="+mn-lt"/>
                <a:ea typeface="+mn-ea"/>
                <a:cs typeface="+mn-cs"/>
              </a:rPr>
              <a:t>Creo</a:t>
            </a:r>
            <a:r>
              <a:rPr lang="nb-NO" sz="1200" kern="1200" dirty="0">
                <a:solidFill>
                  <a:schemeClr val="tx1"/>
                </a:solidFill>
                <a:effectLst/>
                <a:latin typeface="+mn-lt"/>
                <a:ea typeface="+mn-ea"/>
                <a:cs typeface="+mn-cs"/>
              </a:rPr>
              <a:t> har bl.a. anbefalt at undervisningsomfanget bør være lavere for danserpedagoger  som vi erfarer har en krevende arbeidssituasjon.</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Spørsmål til dialog før dere går videre – på neste lysbilde…</a:t>
            </a:r>
          </a:p>
          <a:p>
            <a:endParaRPr lang="nb-NO" dirty="0"/>
          </a:p>
        </p:txBody>
      </p:sp>
      <p:sp>
        <p:nvSpPr>
          <p:cNvPr id="4" name="Plassholder for lysbildenummer 3"/>
          <p:cNvSpPr>
            <a:spLocks noGrp="1"/>
          </p:cNvSpPr>
          <p:nvPr>
            <p:ph type="sldNum" sz="quarter" idx="5"/>
          </p:nvPr>
        </p:nvSpPr>
        <p:spPr/>
        <p:txBody>
          <a:bodyPr/>
          <a:lstStyle/>
          <a:p>
            <a:fld id="{70B41861-2E2A-4319-B79E-CF00901AEC79}" type="slidenum">
              <a:rPr lang="nb-NO" smtClean="0"/>
              <a:t>7</a:t>
            </a:fld>
            <a:endParaRPr lang="nb-NO"/>
          </a:p>
        </p:txBody>
      </p:sp>
    </p:spTree>
    <p:extLst>
      <p:ext uri="{BB962C8B-B14F-4D97-AF65-F5344CB8AC3E}">
        <p14:creationId xmlns:p14="http://schemas.microsoft.com/office/powerpoint/2010/main" val="334973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Hva skal være utgangspunkt for bruken og planlegging av denne tiden?</a:t>
            </a:r>
          </a:p>
          <a:p>
            <a:r>
              <a:rPr lang="nb-NO" sz="1200" kern="1200" dirty="0">
                <a:solidFill>
                  <a:schemeClr val="tx1"/>
                </a:solidFill>
                <a:effectLst/>
                <a:latin typeface="+mn-lt"/>
                <a:ea typeface="+mn-ea"/>
                <a:cs typeface="+mn-cs"/>
              </a:rPr>
              <a:t>Hvordan ivaretar arbeidsgiver den enkelte og fellesskapet?</a:t>
            </a:r>
          </a:p>
          <a:p>
            <a:r>
              <a:rPr lang="nb-NO" sz="1200" kern="1200" dirty="0">
                <a:solidFill>
                  <a:schemeClr val="tx1"/>
                </a:solidFill>
                <a:effectLst/>
                <a:latin typeface="+mn-lt"/>
                <a:ea typeface="+mn-ea"/>
                <a:cs typeface="+mn-cs"/>
              </a:rPr>
              <a:t>Her må leder være tydelig i forventninger på bruk av denne tiden – </a:t>
            </a:r>
            <a:r>
              <a:rPr lang="nb-NO" sz="1200" kern="1200" dirty="0" err="1">
                <a:solidFill>
                  <a:schemeClr val="tx1"/>
                </a:solidFill>
                <a:effectLst/>
                <a:latin typeface="+mn-lt"/>
                <a:ea typeface="+mn-ea"/>
                <a:cs typeface="+mn-cs"/>
              </a:rPr>
              <a:t>sdt</a:t>
            </a:r>
            <a:r>
              <a:rPr lang="nb-NO" sz="1200" kern="1200" dirty="0">
                <a:solidFill>
                  <a:schemeClr val="tx1"/>
                </a:solidFill>
                <a:effectLst/>
                <a:latin typeface="+mn-lt"/>
                <a:ea typeface="+mn-ea"/>
                <a:cs typeface="+mn-cs"/>
              </a:rPr>
              <a:t> er denne tid de har styringsrett over.</a:t>
            </a:r>
          </a:p>
          <a:p>
            <a:r>
              <a:rPr lang="nb-NO" sz="1200" kern="1200" dirty="0">
                <a:solidFill>
                  <a:schemeClr val="tx1"/>
                </a:solidFill>
                <a:effectLst/>
                <a:latin typeface="+mn-lt"/>
                <a:ea typeface="+mn-ea"/>
                <a:cs typeface="+mn-cs"/>
              </a:rPr>
              <a:t>Hvordan forventer vi at den ansatte holder orden på denne tiden – omsorg, selvledelse </a:t>
            </a:r>
            <a:r>
              <a:rPr lang="nb-NO" sz="1200" kern="1200" dirty="0" err="1">
                <a:solidFill>
                  <a:schemeClr val="tx1"/>
                </a:solidFill>
                <a:effectLst/>
                <a:latin typeface="+mn-lt"/>
                <a:ea typeface="+mn-ea"/>
                <a:cs typeface="+mn-cs"/>
              </a:rPr>
              <a:t>osv</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Hvordan tenker du som leder at du bør følge opp dette?</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Andre gjøremål – settes i den enkelte arbeidstakers avtale/tidskonto – medarbeidersamtaler.</a:t>
            </a:r>
          </a:p>
          <a:p>
            <a:r>
              <a:rPr lang="nb-NO" sz="1200" kern="1200" dirty="0">
                <a:solidFill>
                  <a:schemeClr val="tx1"/>
                </a:solidFill>
                <a:effectLst/>
                <a:latin typeface="+mn-lt"/>
                <a:ea typeface="+mn-ea"/>
                <a:cs typeface="+mn-cs"/>
              </a:rPr>
              <a:t>Reise mellom arbeidssteder, plandager, møter, rigging og rydding, verneombud, data (Hva er relevant i din kulturskole?) Potter satt av. Prosjektarbeid. Teamleder.</a:t>
            </a:r>
          </a:p>
          <a:p>
            <a:r>
              <a:rPr lang="nb-NO" sz="1200" kern="1200" dirty="0">
                <a:solidFill>
                  <a:schemeClr val="tx1"/>
                </a:solidFill>
                <a:effectLst/>
                <a:latin typeface="+mn-lt"/>
                <a:ea typeface="+mn-ea"/>
                <a:cs typeface="+mn-cs"/>
              </a:rPr>
              <a:t>Organisasjonens fokus områder?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altLang="nb-NO"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altLang="nb-NO" sz="1200" dirty="0"/>
          </a:p>
          <a:p>
            <a:pPr marL="171450" indent="-171450">
              <a:buFont typeface="Arial" panose="020B0604020202020204" pitchFamily="34" charset="0"/>
              <a:buChar char="•"/>
            </a:pPr>
            <a:endParaRPr lang="nb-NO" altLang="nb-NO" sz="1200" dirty="0"/>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70B41861-2E2A-4319-B79E-CF00901AEC79}" type="slidenum">
              <a:rPr lang="nb-NO" smtClean="0"/>
              <a:t>8</a:t>
            </a:fld>
            <a:endParaRPr lang="nb-NO"/>
          </a:p>
        </p:txBody>
      </p:sp>
    </p:spTree>
    <p:extLst>
      <p:ext uri="{BB962C8B-B14F-4D97-AF65-F5344CB8AC3E}">
        <p14:creationId xmlns:p14="http://schemas.microsoft.com/office/powerpoint/2010/main" val="786766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altLang="nb-NO"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altLang="nb-NO" sz="1200" dirty="0"/>
          </a:p>
          <a:p>
            <a:pPr marL="171450" indent="-171450">
              <a:buFont typeface="Arial" panose="020B0604020202020204" pitchFamily="34" charset="0"/>
              <a:buChar char="•"/>
            </a:pPr>
            <a:endParaRPr lang="nb-NO" altLang="nb-NO" sz="1200" dirty="0"/>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70B41861-2E2A-4319-B79E-CF00901AEC79}" type="slidenum">
              <a:rPr lang="nb-NO" smtClean="0"/>
              <a:t>9</a:t>
            </a:fld>
            <a:endParaRPr lang="nb-NO"/>
          </a:p>
        </p:txBody>
      </p:sp>
    </p:spTree>
    <p:extLst>
      <p:ext uri="{BB962C8B-B14F-4D97-AF65-F5344CB8AC3E}">
        <p14:creationId xmlns:p14="http://schemas.microsoft.com/office/powerpoint/2010/main" val="101927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314674" y="990839"/>
            <a:ext cx="10057563" cy="1325563"/>
          </a:xfrm>
          <a:prstGeom prst="rect">
            <a:avLst/>
          </a:prstGeom>
        </p:spPr>
        <p:txBody>
          <a:bodyPr/>
          <a:lstStyle>
            <a:lvl1pPr>
              <a:defRPr lang="nb-NO" b="1" dirty="0">
                <a:latin typeface="+mj-lt"/>
              </a:defRPr>
            </a:lvl1pPr>
          </a:lstStyle>
          <a:p>
            <a:r>
              <a:rPr lang="nb-NO" dirty="0"/>
              <a:t>ARIAL – 40 Fet</a:t>
            </a:r>
          </a:p>
        </p:txBody>
      </p:sp>
      <p:sp>
        <p:nvSpPr>
          <p:cNvPr id="3" name="Plassholder for innhold 2"/>
          <p:cNvSpPr>
            <a:spLocks noGrp="1"/>
          </p:cNvSpPr>
          <p:nvPr>
            <p:ph idx="1" hasCustomPrompt="1"/>
          </p:nvPr>
        </p:nvSpPr>
        <p:spPr>
          <a:xfrm>
            <a:off x="1314674" y="2349333"/>
            <a:ext cx="10039126" cy="3856627"/>
          </a:xfrm>
          <a:prstGeom prst="rect">
            <a:avLst/>
          </a:prstGeom>
        </p:spPr>
        <p:txBody>
          <a:bodyPr/>
          <a:lstStyle>
            <a:lvl1pPr>
              <a:defRPr b="0">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b-NO" dirty="0"/>
              <a:t>ARIAL 24 – Fontstørrelse kan variere</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fld id="{E6FA638D-521B-460A-AC0E-E52E81C9C348}" type="datetime1">
              <a:rPr lang="nb-NO" smtClean="0"/>
              <a:t>08.05.2020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9DC6EA77-D12C-46BB-B07A-8BBC5E69F349}" type="slidenum">
              <a:rPr lang="nb-NO" smtClean="0"/>
              <a:t>‹#›</a:t>
            </a:fld>
            <a:endParaRPr lang="nb-NO"/>
          </a:p>
        </p:txBody>
      </p:sp>
      <p:sp>
        <p:nvSpPr>
          <p:cNvPr id="8" name="Plassholder for tekst 12"/>
          <p:cNvSpPr>
            <a:spLocks noGrp="1"/>
          </p:cNvSpPr>
          <p:nvPr>
            <p:ph type="body" sz="quarter" idx="14" hasCustomPrompt="1"/>
          </p:nvPr>
        </p:nvSpPr>
        <p:spPr>
          <a:xfrm>
            <a:off x="1711325" y="147704"/>
            <a:ext cx="5268913" cy="3633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nb-NO" sz="1800" b="1" kern="1200" dirty="0" smtClean="0">
                <a:solidFill>
                  <a:schemeClr val="bg2">
                    <a:lumMod val="75000"/>
                  </a:schemeClr>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b="1" dirty="0">
                <a:solidFill>
                  <a:schemeClr val="bg2">
                    <a:lumMod val="75000"/>
                  </a:schemeClr>
                </a:solidFill>
                <a:latin typeface="Arial" panose="020B0604020202020204" pitchFamily="34" charset="0"/>
                <a:cs typeface="Arial" panose="020B0604020202020204" pitchFamily="34" charset="0"/>
              </a:rPr>
              <a:t>VIGNETTEKST – ARIAL 18 FET</a:t>
            </a:r>
          </a:p>
          <a:p>
            <a:pPr lvl="0"/>
            <a:endParaRPr lang="nb-NO" dirty="0"/>
          </a:p>
        </p:txBody>
      </p:sp>
    </p:spTree>
    <p:extLst>
      <p:ext uri="{BB962C8B-B14F-4D97-AF65-F5344CB8AC3E}">
        <p14:creationId xmlns:p14="http://schemas.microsoft.com/office/powerpoint/2010/main" val="170335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359877" y="1122363"/>
            <a:ext cx="9308123" cy="2387600"/>
          </a:xfrm>
          <a:prstGeom prst="rect">
            <a:avLst/>
          </a:prstGeom>
        </p:spPr>
        <p:txBody>
          <a:bodyPr anchor="b"/>
          <a:lstStyle>
            <a:lvl1pPr algn="ctr">
              <a:defRPr lang="nb-NO" b="1" dirty="0">
                <a:latin typeface="+mj-lt"/>
              </a:defRPr>
            </a:lvl1pPr>
          </a:lstStyle>
          <a:p>
            <a:r>
              <a:rPr lang="nb-NO" dirty="0"/>
              <a:t>ARIAL 40 FET</a:t>
            </a:r>
          </a:p>
        </p:txBody>
      </p:sp>
      <p:sp>
        <p:nvSpPr>
          <p:cNvPr id="3" name="Undertittel 2"/>
          <p:cNvSpPr>
            <a:spLocks noGrp="1"/>
          </p:cNvSpPr>
          <p:nvPr>
            <p:ph type="subTitle" idx="1" hasCustomPrompt="1"/>
          </p:nvPr>
        </p:nvSpPr>
        <p:spPr>
          <a:xfrm>
            <a:off x="1359877" y="3602038"/>
            <a:ext cx="9308123" cy="1655762"/>
          </a:xfrm>
          <a:prstGeom prst="rect">
            <a:avLst/>
          </a:prstGeom>
        </p:spPr>
        <p:txBody>
          <a:bodyPr/>
          <a:lstStyle>
            <a:lvl1pPr marL="0" indent="0" algn="ctr">
              <a:buNone/>
              <a:defRPr sz="2400" b="0">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ARIAL 24 – fontstørrelse kan variere</a:t>
            </a:r>
          </a:p>
        </p:txBody>
      </p:sp>
      <p:sp>
        <p:nvSpPr>
          <p:cNvPr id="4" name="Plassholder for dato 3"/>
          <p:cNvSpPr>
            <a:spLocks noGrp="1"/>
          </p:cNvSpPr>
          <p:nvPr>
            <p:ph type="dt" sz="half" idx="10"/>
          </p:nvPr>
        </p:nvSpPr>
        <p:spPr/>
        <p:txBody>
          <a:bodyPr/>
          <a:lstStyle/>
          <a:p>
            <a:fld id="{5B7B0C0D-0CAA-466D-902D-BEA837214CD7}" type="datetime1">
              <a:rPr lang="nb-NO" smtClean="0"/>
              <a:t>08.05.2020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9DC6EA77-D12C-46BB-B07A-8BBC5E69F349}" type="slidenum">
              <a:rPr lang="nb-NO" smtClean="0"/>
              <a:t>‹#›</a:t>
            </a:fld>
            <a:endParaRPr lang="nb-NO"/>
          </a:p>
        </p:txBody>
      </p:sp>
      <p:sp>
        <p:nvSpPr>
          <p:cNvPr id="9" name="Plassholder for tekst 12"/>
          <p:cNvSpPr>
            <a:spLocks noGrp="1"/>
          </p:cNvSpPr>
          <p:nvPr>
            <p:ph type="body" sz="quarter" idx="14" hasCustomPrompt="1"/>
          </p:nvPr>
        </p:nvSpPr>
        <p:spPr>
          <a:xfrm>
            <a:off x="1698625" y="116114"/>
            <a:ext cx="5268913" cy="3633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nb-NO" sz="1800" b="1" kern="1200" dirty="0" smtClean="0">
                <a:solidFill>
                  <a:schemeClr val="bg2">
                    <a:lumMod val="75000"/>
                  </a:schemeClr>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b="1" dirty="0">
                <a:solidFill>
                  <a:schemeClr val="bg2">
                    <a:lumMod val="75000"/>
                  </a:schemeClr>
                </a:solidFill>
                <a:latin typeface="Arial" panose="020B0604020202020204" pitchFamily="34" charset="0"/>
                <a:cs typeface="Arial" panose="020B0604020202020204" pitchFamily="34" charset="0"/>
              </a:rPr>
              <a:t>VIGNETTEKST – ARIAL 18 FET</a:t>
            </a:r>
          </a:p>
          <a:p>
            <a:pPr lvl="0"/>
            <a:endParaRPr lang="nb-NO" dirty="0"/>
          </a:p>
        </p:txBody>
      </p:sp>
    </p:spTree>
    <p:extLst>
      <p:ext uri="{BB962C8B-B14F-4D97-AF65-F5344CB8AC3E}">
        <p14:creationId xmlns:p14="http://schemas.microsoft.com/office/powerpoint/2010/main" val="3531577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314674" y="990839"/>
            <a:ext cx="10057563" cy="1325563"/>
          </a:xfrm>
          <a:prstGeom prst="rect">
            <a:avLst/>
          </a:prstGeom>
        </p:spPr>
        <p:txBody>
          <a:bodyPr/>
          <a:lstStyle>
            <a:lvl1pPr>
              <a:defRPr lang="nb-NO" b="1" dirty="0">
                <a:latin typeface="+mj-lt"/>
              </a:defRPr>
            </a:lvl1pPr>
          </a:lstStyle>
          <a:p>
            <a:r>
              <a:rPr lang="nb-NO" dirty="0"/>
              <a:t>ARIAL – 40 Fet</a:t>
            </a:r>
          </a:p>
        </p:txBody>
      </p:sp>
      <p:sp>
        <p:nvSpPr>
          <p:cNvPr id="3" name="Plassholder for innhold 2"/>
          <p:cNvSpPr>
            <a:spLocks noGrp="1"/>
          </p:cNvSpPr>
          <p:nvPr>
            <p:ph idx="1" hasCustomPrompt="1"/>
          </p:nvPr>
        </p:nvSpPr>
        <p:spPr>
          <a:xfrm>
            <a:off x="1314674" y="2349333"/>
            <a:ext cx="10039126" cy="3856627"/>
          </a:xfrm>
          <a:prstGeom prst="rect">
            <a:avLst/>
          </a:prstGeom>
        </p:spPr>
        <p:txBody>
          <a:bodyPr/>
          <a:lstStyle>
            <a:lvl1pPr>
              <a:defRPr b="0">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b-NO" dirty="0"/>
              <a:t>ARIAL 24 – Fontstørrelse kan variere</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fld id="{691499D9-AC50-4414-83EB-558D10B80F02}" type="datetime1">
              <a:rPr lang="nb-NO" smtClean="0"/>
              <a:t>08.05.2020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9DC6EA77-D12C-46BB-B07A-8BBC5E69F349}" type="slidenum">
              <a:rPr lang="nb-NO" smtClean="0"/>
              <a:t>‹#›</a:t>
            </a:fld>
            <a:endParaRPr lang="nb-NO"/>
          </a:p>
        </p:txBody>
      </p:sp>
      <p:sp>
        <p:nvSpPr>
          <p:cNvPr id="8" name="Plassholder for tekst 12"/>
          <p:cNvSpPr>
            <a:spLocks noGrp="1"/>
          </p:cNvSpPr>
          <p:nvPr>
            <p:ph type="body" sz="quarter" idx="14" hasCustomPrompt="1"/>
          </p:nvPr>
        </p:nvSpPr>
        <p:spPr>
          <a:xfrm>
            <a:off x="1711325" y="147704"/>
            <a:ext cx="5268913" cy="3633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nb-NO" sz="1800" b="1" kern="1200" dirty="0" smtClean="0">
                <a:solidFill>
                  <a:schemeClr val="bg2">
                    <a:lumMod val="75000"/>
                  </a:schemeClr>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b="1" dirty="0">
                <a:solidFill>
                  <a:schemeClr val="bg2">
                    <a:lumMod val="75000"/>
                  </a:schemeClr>
                </a:solidFill>
                <a:latin typeface="Arial" panose="020B0604020202020204" pitchFamily="34" charset="0"/>
                <a:cs typeface="Arial" panose="020B0604020202020204" pitchFamily="34" charset="0"/>
              </a:rPr>
              <a:t>VIGNETTEKST – ARIAL 18 FET</a:t>
            </a:r>
          </a:p>
          <a:p>
            <a:pPr lvl="0"/>
            <a:endParaRPr lang="nb-NO" dirty="0"/>
          </a:p>
        </p:txBody>
      </p:sp>
    </p:spTree>
    <p:extLst>
      <p:ext uri="{BB962C8B-B14F-4D97-AF65-F5344CB8AC3E}">
        <p14:creationId xmlns:p14="http://schemas.microsoft.com/office/powerpoint/2010/main" val="2237277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359877" y="1122363"/>
            <a:ext cx="9308123" cy="2387600"/>
          </a:xfrm>
          <a:prstGeom prst="rect">
            <a:avLst/>
          </a:prstGeom>
        </p:spPr>
        <p:txBody>
          <a:bodyPr anchor="b"/>
          <a:lstStyle>
            <a:lvl1pPr algn="ctr">
              <a:defRPr lang="nb-NO" b="1" dirty="0">
                <a:latin typeface="+mj-lt"/>
              </a:defRPr>
            </a:lvl1pPr>
          </a:lstStyle>
          <a:p>
            <a:r>
              <a:rPr lang="nb-NO" dirty="0"/>
              <a:t>ARIAL 40 FET</a:t>
            </a:r>
          </a:p>
        </p:txBody>
      </p:sp>
      <p:sp>
        <p:nvSpPr>
          <p:cNvPr id="3" name="Undertittel 2"/>
          <p:cNvSpPr>
            <a:spLocks noGrp="1"/>
          </p:cNvSpPr>
          <p:nvPr>
            <p:ph type="subTitle" idx="1" hasCustomPrompt="1"/>
          </p:nvPr>
        </p:nvSpPr>
        <p:spPr>
          <a:xfrm>
            <a:off x="1359877" y="3602038"/>
            <a:ext cx="9308123" cy="1655762"/>
          </a:xfrm>
          <a:prstGeom prst="rect">
            <a:avLst/>
          </a:prstGeom>
        </p:spPr>
        <p:txBody>
          <a:bodyPr/>
          <a:lstStyle>
            <a:lvl1pPr marL="0" indent="0" algn="ctr">
              <a:buNone/>
              <a:defRPr sz="2400" b="0">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ARIAL 24 – fontstørrelse kan variere</a:t>
            </a:r>
          </a:p>
        </p:txBody>
      </p:sp>
      <p:sp>
        <p:nvSpPr>
          <p:cNvPr id="4" name="Plassholder for dato 3"/>
          <p:cNvSpPr>
            <a:spLocks noGrp="1"/>
          </p:cNvSpPr>
          <p:nvPr>
            <p:ph type="dt" sz="half" idx="10"/>
          </p:nvPr>
        </p:nvSpPr>
        <p:spPr/>
        <p:txBody>
          <a:bodyPr/>
          <a:lstStyle/>
          <a:p>
            <a:fld id="{6D21201F-2F5D-4DC7-85BC-BFC110C98A64}" type="datetime1">
              <a:rPr lang="nb-NO" smtClean="0"/>
              <a:t>08.05.2020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9DC6EA77-D12C-46BB-B07A-8BBC5E69F349}" type="slidenum">
              <a:rPr lang="nb-NO" smtClean="0"/>
              <a:t>‹#›</a:t>
            </a:fld>
            <a:endParaRPr lang="nb-NO"/>
          </a:p>
        </p:txBody>
      </p:sp>
      <p:sp>
        <p:nvSpPr>
          <p:cNvPr id="9" name="Plassholder for tekst 12"/>
          <p:cNvSpPr>
            <a:spLocks noGrp="1"/>
          </p:cNvSpPr>
          <p:nvPr>
            <p:ph type="body" sz="quarter" idx="14" hasCustomPrompt="1"/>
          </p:nvPr>
        </p:nvSpPr>
        <p:spPr>
          <a:xfrm>
            <a:off x="1698625" y="116114"/>
            <a:ext cx="5268913" cy="3633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nb-NO" sz="1800" b="1" kern="1200" dirty="0" smtClean="0">
                <a:solidFill>
                  <a:schemeClr val="bg2">
                    <a:lumMod val="75000"/>
                  </a:schemeClr>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b="1" dirty="0">
                <a:solidFill>
                  <a:schemeClr val="bg2">
                    <a:lumMod val="75000"/>
                  </a:schemeClr>
                </a:solidFill>
                <a:latin typeface="Arial" panose="020B0604020202020204" pitchFamily="34" charset="0"/>
                <a:cs typeface="Arial" panose="020B0604020202020204" pitchFamily="34" charset="0"/>
              </a:rPr>
              <a:t>VIGNETTEKST – ARIAL 18 FET</a:t>
            </a:r>
          </a:p>
          <a:p>
            <a:pPr lvl="0"/>
            <a:endParaRPr lang="nb-NO" dirty="0"/>
          </a:p>
        </p:txBody>
      </p:sp>
    </p:spTree>
    <p:extLst>
      <p:ext uri="{BB962C8B-B14F-4D97-AF65-F5344CB8AC3E}">
        <p14:creationId xmlns:p14="http://schemas.microsoft.com/office/powerpoint/2010/main" val="1624847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359877" y="1122363"/>
            <a:ext cx="9308123" cy="2387600"/>
          </a:xfrm>
          <a:prstGeom prst="rect">
            <a:avLst/>
          </a:prstGeom>
        </p:spPr>
        <p:txBody>
          <a:bodyPr anchor="b"/>
          <a:lstStyle>
            <a:lvl1pPr algn="ctr">
              <a:defRPr lang="nb-NO" b="1" dirty="0">
                <a:latin typeface="+mj-lt"/>
              </a:defRPr>
            </a:lvl1pPr>
          </a:lstStyle>
          <a:p>
            <a:r>
              <a:rPr lang="nb-NO" dirty="0"/>
              <a:t>ARIAL 40 FET</a:t>
            </a:r>
          </a:p>
        </p:txBody>
      </p:sp>
      <p:sp>
        <p:nvSpPr>
          <p:cNvPr id="3" name="Undertittel 2"/>
          <p:cNvSpPr>
            <a:spLocks noGrp="1"/>
          </p:cNvSpPr>
          <p:nvPr>
            <p:ph type="subTitle" idx="1" hasCustomPrompt="1"/>
          </p:nvPr>
        </p:nvSpPr>
        <p:spPr>
          <a:xfrm>
            <a:off x="1359877" y="3602038"/>
            <a:ext cx="9308123" cy="1655762"/>
          </a:xfrm>
          <a:prstGeom prst="rect">
            <a:avLst/>
          </a:prstGeom>
        </p:spPr>
        <p:txBody>
          <a:bodyPr/>
          <a:lstStyle>
            <a:lvl1pPr marL="0" indent="0" algn="ctr">
              <a:buNone/>
              <a:defRPr sz="2400" b="0">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ARIAL 24 – fontstørrelse kan variere</a:t>
            </a:r>
          </a:p>
        </p:txBody>
      </p:sp>
      <p:sp>
        <p:nvSpPr>
          <p:cNvPr id="4" name="Plassholder for dato 3"/>
          <p:cNvSpPr>
            <a:spLocks noGrp="1"/>
          </p:cNvSpPr>
          <p:nvPr>
            <p:ph type="dt" sz="half" idx="10"/>
          </p:nvPr>
        </p:nvSpPr>
        <p:spPr/>
        <p:txBody>
          <a:bodyPr/>
          <a:lstStyle/>
          <a:p>
            <a:fld id="{2D9244EA-23BC-47EB-AAEB-AAA21F37832C}" type="datetime1">
              <a:rPr lang="nb-NO" smtClean="0"/>
              <a:t>08.05.2020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9DC6EA77-D12C-46BB-B07A-8BBC5E69F349}" type="slidenum">
              <a:rPr lang="nb-NO" smtClean="0"/>
              <a:t>‹#›</a:t>
            </a:fld>
            <a:endParaRPr lang="nb-NO"/>
          </a:p>
        </p:txBody>
      </p:sp>
      <p:sp>
        <p:nvSpPr>
          <p:cNvPr id="9" name="Plassholder for tekst 12"/>
          <p:cNvSpPr>
            <a:spLocks noGrp="1"/>
          </p:cNvSpPr>
          <p:nvPr>
            <p:ph type="body" sz="quarter" idx="14" hasCustomPrompt="1"/>
          </p:nvPr>
        </p:nvSpPr>
        <p:spPr>
          <a:xfrm>
            <a:off x="1698625" y="116114"/>
            <a:ext cx="5268913" cy="3633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nb-NO" sz="1800" b="1" kern="1200" dirty="0" smtClean="0">
                <a:solidFill>
                  <a:schemeClr val="bg2">
                    <a:lumMod val="75000"/>
                  </a:schemeClr>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b="1" dirty="0">
                <a:solidFill>
                  <a:schemeClr val="bg2">
                    <a:lumMod val="75000"/>
                  </a:schemeClr>
                </a:solidFill>
                <a:latin typeface="Arial" panose="020B0604020202020204" pitchFamily="34" charset="0"/>
                <a:cs typeface="Arial" panose="020B0604020202020204" pitchFamily="34" charset="0"/>
              </a:rPr>
              <a:t>VIGNETTEKST – ARIAL 18 FET</a:t>
            </a:r>
          </a:p>
          <a:p>
            <a:pPr lvl="0"/>
            <a:endParaRPr lang="nb-NO" dirty="0"/>
          </a:p>
        </p:txBody>
      </p:sp>
    </p:spTree>
    <p:extLst>
      <p:ext uri="{BB962C8B-B14F-4D97-AF65-F5344CB8AC3E}">
        <p14:creationId xmlns:p14="http://schemas.microsoft.com/office/powerpoint/2010/main" val="232592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314674" y="990839"/>
            <a:ext cx="10057563" cy="1325563"/>
          </a:xfrm>
          <a:prstGeom prst="rect">
            <a:avLst/>
          </a:prstGeom>
        </p:spPr>
        <p:txBody>
          <a:bodyPr/>
          <a:lstStyle>
            <a:lvl1pPr>
              <a:defRPr lang="nb-NO" b="1" dirty="0">
                <a:latin typeface="+mj-lt"/>
              </a:defRPr>
            </a:lvl1pPr>
          </a:lstStyle>
          <a:p>
            <a:r>
              <a:rPr lang="nb-NO" dirty="0"/>
              <a:t>ARIAL – 40 Fet</a:t>
            </a:r>
          </a:p>
        </p:txBody>
      </p:sp>
      <p:sp>
        <p:nvSpPr>
          <p:cNvPr id="3" name="Plassholder for innhold 2"/>
          <p:cNvSpPr>
            <a:spLocks noGrp="1"/>
          </p:cNvSpPr>
          <p:nvPr>
            <p:ph idx="1" hasCustomPrompt="1"/>
          </p:nvPr>
        </p:nvSpPr>
        <p:spPr>
          <a:xfrm>
            <a:off x="1314674" y="2349333"/>
            <a:ext cx="10039126" cy="3856627"/>
          </a:xfrm>
          <a:prstGeom prst="rect">
            <a:avLst/>
          </a:prstGeom>
        </p:spPr>
        <p:txBody>
          <a:bodyPr/>
          <a:lstStyle>
            <a:lvl1pPr>
              <a:defRPr b="0">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b-NO" dirty="0"/>
              <a:t>ARIAL 24 – Fontstørrelse kan variere</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fld id="{6041F774-5999-45B1-B98D-CB5DA5D254DB}" type="datetime1">
              <a:rPr lang="nb-NO" smtClean="0"/>
              <a:t>08.05.2020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9DC6EA77-D12C-46BB-B07A-8BBC5E69F349}" type="slidenum">
              <a:rPr lang="nb-NO" smtClean="0"/>
              <a:t>‹#›</a:t>
            </a:fld>
            <a:endParaRPr lang="nb-NO"/>
          </a:p>
        </p:txBody>
      </p:sp>
      <p:sp>
        <p:nvSpPr>
          <p:cNvPr id="8" name="Plassholder for tekst 12"/>
          <p:cNvSpPr>
            <a:spLocks noGrp="1"/>
          </p:cNvSpPr>
          <p:nvPr>
            <p:ph type="body" sz="quarter" idx="14" hasCustomPrompt="1"/>
          </p:nvPr>
        </p:nvSpPr>
        <p:spPr>
          <a:xfrm>
            <a:off x="1711325" y="147704"/>
            <a:ext cx="5268913" cy="3633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nb-NO" sz="1800" b="1" kern="1200" dirty="0" smtClean="0">
                <a:solidFill>
                  <a:schemeClr val="bg2">
                    <a:lumMod val="75000"/>
                  </a:schemeClr>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b="1" dirty="0">
                <a:solidFill>
                  <a:schemeClr val="bg2">
                    <a:lumMod val="75000"/>
                  </a:schemeClr>
                </a:solidFill>
                <a:latin typeface="Arial" panose="020B0604020202020204" pitchFamily="34" charset="0"/>
                <a:cs typeface="Arial" panose="020B0604020202020204" pitchFamily="34" charset="0"/>
              </a:rPr>
              <a:t>VIGNETTEKST – ARIAL 18 FET</a:t>
            </a:r>
          </a:p>
          <a:p>
            <a:pPr lvl="0"/>
            <a:endParaRPr lang="nb-NO" dirty="0"/>
          </a:p>
        </p:txBody>
      </p:sp>
    </p:spTree>
    <p:extLst>
      <p:ext uri="{BB962C8B-B14F-4D97-AF65-F5344CB8AC3E}">
        <p14:creationId xmlns:p14="http://schemas.microsoft.com/office/powerpoint/2010/main" val="485820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359877" y="1122363"/>
            <a:ext cx="9308123" cy="2387600"/>
          </a:xfrm>
          <a:prstGeom prst="rect">
            <a:avLst/>
          </a:prstGeom>
        </p:spPr>
        <p:txBody>
          <a:bodyPr anchor="b"/>
          <a:lstStyle>
            <a:lvl1pPr algn="ctr">
              <a:defRPr lang="nb-NO" b="1" dirty="0">
                <a:latin typeface="+mj-lt"/>
              </a:defRPr>
            </a:lvl1pPr>
          </a:lstStyle>
          <a:p>
            <a:r>
              <a:rPr lang="nb-NO" dirty="0"/>
              <a:t>ARIAL 40 FET</a:t>
            </a:r>
          </a:p>
        </p:txBody>
      </p:sp>
      <p:sp>
        <p:nvSpPr>
          <p:cNvPr id="3" name="Undertittel 2"/>
          <p:cNvSpPr>
            <a:spLocks noGrp="1"/>
          </p:cNvSpPr>
          <p:nvPr>
            <p:ph type="subTitle" idx="1" hasCustomPrompt="1"/>
          </p:nvPr>
        </p:nvSpPr>
        <p:spPr>
          <a:xfrm>
            <a:off x="1359877" y="3602038"/>
            <a:ext cx="9308123" cy="1655762"/>
          </a:xfrm>
          <a:prstGeom prst="rect">
            <a:avLst/>
          </a:prstGeom>
        </p:spPr>
        <p:txBody>
          <a:bodyPr/>
          <a:lstStyle>
            <a:lvl1pPr marL="0" indent="0" algn="ctr">
              <a:buNone/>
              <a:defRPr sz="2400" b="0">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ARIAL 24 – fontstørrelse kan variere</a:t>
            </a:r>
          </a:p>
        </p:txBody>
      </p:sp>
      <p:sp>
        <p:nvSpPr>
          <p:cNvPr id="4" name="Plassholder for dato 3"/>
          <p:cNvSpPr>
            <a:spLocks noGrp="1"/>
          </p:cNvSpPr>
          <p:nvPr>
            <p:ph type="dt" sz="half" idx="10"/>
          </p:nvPr>
        </p:nvSpPr>
        <p:spPr/>
        <p:txBody>
          <a:bodyPr/>
          <a:lstStyle/>
          <a:p>
            <a:fld id="{38C25654-C8FA-4284-A0F7-1C75810B57C4}" type="datetime1">
              <a:rPr lang="nb-NO" smtClean="0"/>
              <a:t>08.05.2020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9DC6EA77-D12C-46BB-B07A-8BBC5E69F349}" type="slidenum">
              <a:rPr lang="nb-NO" smtClean="0"/>
              <a:t>‹#›</a:t>
            </a:fld>
            <a:endParaRPr lang="nb-NO"/>
          </a:p>
        </p:txBody>
      </p:sp>
      <p:sp>
        <p:nvSpPr>
          <p:cNvPr id="9" name="Plassholder for tekst 12"/>
          <p:cNvSpPr>
            <a:spLocks noGrp="1"/>
          </p:cNvSpPr>
          <p:nvPr>
            <p:ph type="body" sz="quarter" idx="14" hasCustomPrompt="1"/>
          </p:nvPr>
        </p:nvSpPr>
        <p:spPr>
          <a:xfrm>
            <a:off x="1698625" y="116114"/>
            <a:ext cx="5268913" cy="3633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nb-NO" sz="1800" b="1" kern="1200" dirty="0" smtClean="0">
                <a:solidFill>
                  <a:schemeClr val="bg2">
                    <a:lumMod val="75000"/>
                  </a:schemeClr>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b="1" dirty="0">
                <a:solidFill>
                  <a:schemeClr val="bg2">
                    <a:lumMod val="75000"/>
                  </a:schemeClr>
                </a:solidFill>
                <a:latin typeface="Arial" panose="020B0604020202020204" pitchFamily="34" charset="0"/>
                <a:cs typeface="Arial" panose="020B0604020202020204" pitchFamily="34" charset="0"/>
              </a:rPr>
              <a:t>VIGNETTEKST – ARIAL 18 FET</a:t>
            </a:r>
          </a:p>
          <a:p>
            <a:pPr lvl="0"/>
            <a:endParaRPr lang="nb-NO" dirty="0"/>
          </a:p>
        </p:txBody>
      </p:sp>
    </p:spTree>
    <p:extLst>
      <p:ext uri="{BB962C8B-B14F-4D97-AF65-F5344CB8AC3E}">
        <p14:creationId xmlns:p14="http://schemas.microsoft.com/office/powerpoint/2010/main" val="1016945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314674" y="990839"/>
            <a:ext cx="10057563" cy="1325563"/>
          </a:xfrm>
          <a:prstGeom prst="rect">
            <a:avLst/>
          </a:prstGeom>
        </p:spPr>
        <p:txBody>
          <a:bodyPr/>
          <a:lstStyle>
            <a:lvl1pPr>
              <a:defRPr lang="nb-NO" b="1" dirty="0">
                <a:latin typeface="+mj-lt"/>
              </a:defRPr>
            </a:lvl1pPr>
          </a:lstStyle>
          <a:p>
            <a:r>
              <a:rPr lang="nb-NO" dirty="0"/>
              <a:t>ARIAL – 40 Fet</a:t>
            </a:r>
          </a:p>
        </p:txBody>
      </p:sp>
      <p:sp>
        <p:nvSpPr>
          <p:cNvPr id="3" name="Plassholder for innhold 2"/>
          <p:cNvSpPr>
            <a:spLocks noGrp="1"/>
          </p:cNvSpPr>
          <p:nvPr>
            <p:ph idx="1" hasCustomPrompt="1"/>
          </p:nvPr>
        </p:nvSpPr>
        <p:spPr>
          <a:xfrm>
            <a:off x="1314674" y="2349333"/>
            <a:ext cx="10039126" cy="3856627"/>
          </a:xfrm>
          <a:prstGeom prst="rect">
            <a:avLst/>
          </a:prstGeom>
        </p:spPr>
        <p:txBody>
          <a:bodyPr/>
          <a:lstStyle>
            <a:lvl1pPr>
              <a:defRPr b="0">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b-NO" dirty="0"/>
              <a:t>ARIAL 24 – Fontstørrelse kan variere</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fld id="{E41CD63B-104C-437F-9824-05EAAB1584EF}" type="datetime1">
              <a:rPr lang="nb-NO" smtClean="0"/>
              <a:t>08.05.2020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9DC6EA77-D12C-46BB-B07A-8BBC5E69F349}" type="slidenum">
              <a:rPr lang="nb-NO" smtClean="0"/>
              <a:t>‹#›</a:t>
            </a:fld>
            <a:endParaRPr lang="nb-NO"/>
          </a:p>
        </p:txBody>
      </p:sp>
      <p:sp>
        <p:nvSpPr>
          <p:cNvPr id="8" name="Plassholder for tekst 12"/>
          <p:cNvSpPr>
            <a:spLocks noGrp="1"/>
          </p:cNvSpPr>
          <p:nvPr>
            <p:ph type="body" sz="quarter" idx="14" hasCustomPrompt="1"/>
          </p:nvPr>
        </p:nvSpPr>
        <p:spPr>
          <a:xfrm>
            <a:off x="1711325" y="147704"/>
            <a:ext cx="5268913" cy="3633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nb-NO" sz="1800" b="1" kern="1200" dirty="0" smtClean="0">
                <a:solidFill>
                  <a:schemeClr val="bg2">
                    <a:lumMod val="75000"/>
                  </a:schemeClr>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b="1" dirty="0">
                <a:solidFill>
                  <a:schemeClr val="bg2">
                    <a:lumMod val="75000"/>
                  </a:schemeClr>
                </a:solidFill>
                <a:latin typeface="Arial" panose="020B0604020202020204" pitchFamily="34" charset="0"/>
                <a:cs typeface="Arial" panose="020B0604020202020204" pitchFamily="34" charset="0"/>
              </a:rPr>
              <a:t>VIGNETTEKST – ARIAL 18 FET</a:t>
            </a:r>
          </a:p>
          <a:p>
            <a:pPr lvl="0"/>
            <a:endParaRPr lang="nb-NO" dirty="0"/>
          </a:p>
        </p:txBody>
      </p:sp>
    </p:spTree>
    <p:extLst>
      <p:ext uri="{BB962C8B-B14F-4D97-AF65-F5344CB8AC3E}">
        <p14:creationId xmlns:p14="http://schemas.microsoft.com/office/powerpoint/2010/main" val="276056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359877" y="1122363"/>
            <a:ext cx="9308123" cy="2387600"/>
          </a:xfrm>
          <a:prstGeom prst="rect">
            <a:avLst/>
          </a:prstGeom>
        </p:spPr>
        <p:txBody>
          <a:bodyPr anchor="b"/>
          <a:lstStyle>
            <a:lvl1pPr algn="ctr">
              <a:defRPr lang="nb-NO" b="1" dirty="0">
                <a:latin typeface="+mj-lt"/>
              </a:defRPr>
            </a:lvl1pPr>
          </a:lstStyle>
          <a:p>
            <a:r>
              <a:rPr lang="nb-NO" dirty="0"/>
              <a:t>ARIAL 40 FET</a:t>
            </a:r>
          </a:p>
        </p:txBody>
      </p:sp>
      <p:sp>
        <p:nvSpPr>
          <p:cNvPr id="3" name="Undertittel 2"/>
          <p:cNvSpPr>
            <a:spLocks noGrp="1"/>
          </p:cNvSpPr>
          <p:nvPr>
            <p:ph type="subTitle" idx="1" hasCustomPrompt="1"/>
          </p:nvPr>
        </p:nvSpPr>
        <p:spPr>
          <a:xfrm>
            <a:off x="1359877" y="3602038"/>
            <a:ext cx="9308123" cy="1655762"/>
          </a:xfrm>
          <a:prstGeom prst="rect">
            <a:avLst/>
          </a:prstGeom>
        </p:spPr>
        <p:txBody>
          <a:bodyPr/>
          <a:lstStyle>
            <a:lvl1pPr marL="0" indent="0" algn="ctr">
              <a:buNone/>
              <a:defRPr sz="2400" b="0">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ARIAL 24 – fontstørrelse kan variere</a:t>
            </a:r>
          </a:p>
        </p:txBody>
      </p:sp>
      <p:sp>
        <p:nvSpPr>
          <p:cNvPr id="4" name="Plassholder for dato 3"/>
          <p:cNvSpPr>
            <a:spLocks noGrp="1"/>
          </p:cNvSpPr>
          <p:nvPr>
            <p:ph type="dt" sz="half" idx="10"/>
          </p:nvPr>
        </p:nvSpPr>
        <p:spPr/>
        <p:txBody>
          <a:bodyPr/>
          <a:lstStyle/>
          <a:p>
            <a:fld id="{0221C6D8-D4C6-4C5D-A755-C406DB29001C}" type="datetime1">
              <a:rPr lang="nb-NO" smtClean="0"/>
              <a:t>08.05.2020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9DC6EA77-D12C-46BB-B07A-8BBC5E69F349}" type="slidenum">
              <a:rPr lang="nb-NO" smtClean="0"/>
              <a:t>‹#›</a:t>
            </a:fld>
            <a:endParaRPr lang="nb-NO"/>
          </a:p>
        </p:txBody>
      </p:sp>
      <p:sp>
        <p:nvSpPr>
          <p:cNvPr id="9" name="Plassholder for tekst 12"/>
          <p:cNvSpPr>
            <a:spLocks noGrp="1"/>
          </p:cNvSpPr>
          <p:nvPr>
            <p:ph type="body" sz="quarter" idx="14" hasCustomPrompt="1"/>
          </p:nvPr>
        </p:nvSpPr>
        <p:spPr>
          <a:xfrm>
            <a:off x="1698625" y="116114"/>
            <a:ext cx="5268913" cy="3633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nb-NO" sz="1800" b="1" kern="1200" dirty="0" smtClean="0">
                <a:solidFill>
                  <a:schemeClr val="bg2">
                    <a:lumMod val="75000"/>
                  </a:schemeClr>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b="1" dirty="0">
                <a:solidFill>
                  <a:schemeClr val="bg2">
                    <a:lumMod val="75000"/>
                  </a:schemeClr>
                </a:solidFill>
                <a:latin typeface="Arial" panose="020B0604020202020204" pitchFamily="34" charset="0"/>
                <a:cs typeface="Arial" panose="020B0604020202020204" pitchFamily="34" charset="0"/>
              </a:rPr>
              <a:t>VIGNETTEKST – ARIAL 18 FET</a:t>
            </a:r>
          </a:p>
          <a:p>
            <a:pPr lvl="0"/>
            <a:endParaRPr lang="nb-NO" dirty="0"/>
          </a:p>
        </p:txBody>
      </p:sp>
    </p:spTree>
    <p:extLst>
      <p:ext uri="{BB962C8B-B14F-4D97-AF65-F5344CB8AC3E}">
        <p14:creationId xmlns:p14="http://schemas.microsoft.com/office/powerpoint/2010/main" val="2836787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314674" y="990839"/>
            <a:ext cx="10057563" cy="1325563"/>
          </a:xfrm>
          <a:prstGeom prst="rect">
            <a:avLst/>
          </a:prstGeom>
        </p:spPr>
        <p:txBody>
          <a:bodyPr/>
          <a:lstStyle>
            <a:lvl1pPr>
              <a:defRPr lang="nb-NO" b="1" dirty="0">
                <a:latin typeface="+mj-lt"/>
              </a:defRPr>
            </a:lvl1pPr>
          </a:lstStyle>
          <a:p>
            <a:r>
              <a:rPr lang="nb-NO" dirty="0"/>
              <a:t>ARIAL – 40 Fet</a:t>
            </a:r>
          </a:p>
        </p:txBody>
      </p:sp>
      <p:sp>
        <p:nvSpPr>
          <p:cNvPr id="3" name="Plassholder for innhold 2"/>
          <p:cNvSpPr>
            <a:spLocks noGrp="1"/>
          </p:cNvSpPr>
          <p:nvPr>
            <p:ph idx="1" hasCustomPrompt="1"/>
          </p:nvPr>
        </p:nvSpPr>
        <p:spPr>
          <a:xfrm>
            <a:off x="1314674" y="2349333"/>
            <a:ext cx="10039126" cy="3856627"/>
          </a:xfrm>
          <a:prstGeom prst="rect">
            <a:avLst/>
          </a:prstGeom>
        </p:spPr>
        <p:txBody>
          <a:bodyPr/>
          <a:lstStyle>
            <a:lvl1pPr>
              <a:defRPr b="0">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b-NO" dirty="0"/>
              <a:t>ARIAL 24 – Fontstørrelse kan variere</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fld id="{F476B7BE-45A6-4D2B-A6E8-A79EE3877122}" type="datetime1">
              <a:rPr lang="nb-NO" smtClean="0"/>
              <a:t>08.05.2020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9DC6EA77-D12C-46BB-B07A-8BBC5E69F349}" type="slidenum">
              <a:rPr lang="nb-NO" smtClean="0"/>
              <a:t>‹#›</a:t>
            </a:fld>
            <a:endParaRPr lang="nb-NO"/>
          </a:p>
        </p:txBody>
      </p:sp>
      <p:sp>
        <p:nvSpPr>
          <p:cNvPr id="8" name="Plassholder for tekst 12"/>
          <p:cNvSpPr>
            <a:spLocks noGrp="1"/>
          </p:cNvSpPr>
          <p:nvPr>
            <p:ph type="body" sz="quarter" idx="14" hasCustomPrompt="1"/>
          </p:nvPr>
        </p:nvSpPr>
        <p:spPr>
          <a:xfrm>
            <a:off x="1711325" y="147704"/>
            <a:ext cx="5268913" cy="3633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nb-NO" sz="1800" b="1" kern="1200" dirty="0" smtClean="0">
                <a:solidFill>
                  <a:schemeClr val="bg2">
                    <a:lumMod val="75000"/>
                  </a:schemeClr>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b="1" dirty="0">
                <a:solidFill>
                  <a:schemeClr val="bg2">
                    <a:lumMod val="75000"/>
                  </a:schemeClr>
                </a:solidFill>
                <a:latin typeface="Arial" panose="020B0604020202020204" pitchFamily="34" charset="0"/>
                <a:cs typeface="Arial" panose="020B0604020202020204" pitchFamily="34" charset="0"/>
              </a:rPr>
              <a:t>VIGNETTEKST – ARIAL 18 FET</a:t>
            </a:r>
          </a:p>
          <a:p>
            <a:pPr lvl="0"/>
            <a:endParaRPr lang="nb-NO" dirty="0"/>
          </a:p>
        </p:txBody>
      </p:sp>
    </p:spTree>
    <p:extLst>
      <p:ext uri="{BB962C8B-B14F-4D97-AF65-F5344CB8AC3E}">
        <p14:creationId xmlns:p14="http://schemas.microsoft.com/office/powerpoint/2010/main" val="186028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359877" y="1122363"/>
            <a:ext cx="9308123" cy="2387600"/>
          </a:xfrm>
          <a:prstGeom prst="rect">
            <a:avLst/>
          </a:prstGeom>
        </p:spPr>
        <p:txBody>
          <a:bodyPr anchor="b"/>
          <a:lstStyle>
            <a:lvl1pPr algn="ctr">
              <a:defRPr lang="nb-NO" b="1" dirty="0">
                <a:latin typeface="+mj-lt"/>
              </a:defRPr>
            </a:lvl1pPr>
          </a:lstStyle>
          <a:p>
            <a:r>
              <a:rPr lang="nb-NO" dirty="0"/>
              <a:t>ARIAL 40 FET</a:t>
            </a:r>
          </a:p>
        </p:txBody>
      </p:sp>
      <p:sp>
        <p:nvSpPr>
          <p:cNvPr id="3" name="Undertittel 2"/>
          <p:cNvSpPr>
            <a:spLocks noGrp="1"/>
          </p:cNvSpPr>
          <p:nvPr>
            <p:ph type="subTitle" idx="1" hasCustomPrompt="1"/>
          </p:nvPr>
        </p:nvSpPr>
        <p:spPr>
          <a:xfrm>
            <a:off x="1359877" y="3602038"/>
            <a:ext cx="9308123" cy="1655762"/>
          </a:xfrm>
          <a:prstGeom prst="rect">
            <a:avLst/>
          </a:prstGeom>
        </p:spPr>
        <p:txBody>
          <a:bodyPr/>
          <a:lstStyle>
            <a:lvl1pPr marL="0" indent="0" algn="ctr">
              <a:buNone/>
              <a:defRPr sz="2400" b="0">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ARIAL 24 – fontstørrelse kan variere</a:t>
            </a:r>
          </a:p>
        </p:txBody>
      </p:sp>
      <p:sp>
        <p:nvSpPr>
          <p:cNvPr id="4" name="Plassholder for dato 3"/>
          <p:cNvSpPr>
            <a:spLocks noGrp="1"/>
          </p:cNvSpPr>
          <p:nvPr>
            <p:ph type="dt" sz="half" idx="10"/>
          </p:nvPr>
        </p:nvSpPr>
        <p:spPr/>
        <p:txBody>
          <a:bodyPr/>
          <a:lstStyle/>
          <a:p>
            <a:fld id="{0E412070-22BD-4A31-B154-0E19176146AE}" type="datetime1">
              <a:rPr lang="nb-NO" smtClean="0"/>
              <a:t>08.05.2020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9DC6EA77-D12C-46BB-B07A-8BBC5E69F349}" type="slidenum">
              <a:rPr lang="nb-NO" smtClean="0"/>
              <a:t>‹#›</a:t>
            </a:fld>
            <a:endParaRPr lang="nb-NO"/>
          </a:p>
        </p:txBody>
      </p:sp>
      <p:sp>
        <p:nvSpPr>
          <p:cNvPr id="9" name="Plassholder for tekst 12"/>
          <p:cNvSpPr>
            <a:spLocks noGrp="1"/>
          </p:cNvSpPr>
          <p:nvPr>
            <p:ph type="body" sz="quarter" idx="14" hasCustomPrompt="1"/>
          </p:nvPr>
        </p:nvSpPr>
        <p:spPr>
          <a:xfrm>
            <a:off x="1698625" y="116114"/>
            <a:ext cx="5268913" cy="3633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nb-NO" sz="1800" b="1" kern="1200" dirty="0" smtClean="0">
                <a:solidFill>
                  <a:schemeClr val="bg2">
                    <a:lumMod val="75000"/>
                  </a:schemeClr>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b="1" dirty="0">
                <a:solidFill>
                  <a:schemeClr val="bg2">
                    <a:lumMod val="75000"/>
                  </a:schemeClr>
                </a:solidFill>
                <a:latin typeface="Arial" panose="020B0604020202020204" pitchFamily="34" charset="0"/>
                <a:cs typeface="Arial" panose="020B0604020202020204" pitchFamily="34" charset="0"/>
              </a:rPr>
              <a:t>VIGNETTEKST – ARIAL 18 FET</a:t>
            </a:r>
          </a:p>
          <a:p>
            <a:pPr lvl="0"/>
            <a:endParaRPr lang="nb-NO" dirty="0"/>
          </a:p>
        </p:txBody>
      </p:sp>
    </p:spTree>
    <p:extLst>
      <p:ext uri="{BB962C8B-B14F-4D97-AF65-F5344CB8AC3E}">
        <p14:creationId xmlns:p14="http://schemas.microsoft.com/office/powerpoint/2010/main" val="1214232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314674" y="990839"/>
            <a:ext cx="10057563" cy="1325563"/>
          </a:xfrm>
          <a:prstGeom prst="rect">
            <a:avLst/>
          </a:prstGeom>
        </p:spPr>
        <p:txBody>
          <a:bodyPr/>
          <a:lstStyle>
            <a:lvl1pPr>
              <a:defRPr lang="nb-NO" b="1" dirty="0">
                <a:latin typeface="+mj-lt"/>
              </a:defRPr>
            </a:lvl1pPr>
          </a:lstStyle>
          <a:p>
            <a:r>
              <a:rPr lang="nb-NO" dirty="0"/>
              <a:t>ARIAL – 40 Fet</a:t>
            </a:r>
          </a:p>
        </p:txBody>
      </p:sp>
      <p:sp>
        <p:nvSpPr>
          <p:cNvPr id="3" name="Plassholder for innhold 2"/>
          <p:cNvSpPr>
            <a:spLocks noGrp="1"/>
          </p:cNvSpPr>
          <p:nvPr>
            <p:ph idx="1" hasCustomPrompt="1"/>
          </p:nvPr>
        </p:nvSpPr>
        <p:spPr>
          <a:xfrm>
            <a:off x="1314674" y="2349333"/>
            <a:ext cx="10039126" cy="3856627"/>
          </a:xfrm>
          <a:prstGeom prst="rect">
            <a:avLst/>
          </a:prstGeom>
        </p:spPr>
        <p:txBody>
          <a:bodyPr/>
          <a:lstStyle>
            <a:lvl1pPr>
              <a:defRPr b="0">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b-NO" dirty="0"/>
              <a:t>ARIAL 24 – Fontstørrelse kan variere</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fld id="{C75E578F-BE00-4393-9372-E75968303785}" type="datetime1">
              <a:rPr lang="nb-NO" smtClean="0"/>
              <a:t>08.05.2020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9DC6EA77-D12C-46BB-B07A-8BBC5E69F349}" type="slidenum">
              <a:rPr lang="nb-NO" smtClean="0"/>
              <a:t>‹#›</a:t>
            </a:fld>
            <a:endParaRPr lang="nb-NO"/>
          </a:p>
        </p:txBody>
      </p:sp>
      <p:sp>
        <p:nvSpPr>
          <p:cNvPr id="8" name="Plassholder for tekst 12"/>
          <p:cNvSpPr>
            <a:spLocks noGrp="1"/>
          </p:cNvSpPr>
          <p:nvPr>
            <p:ph type="body" sz="quarter" idx="14" hasCustomPrompt="1"/>
          </p:nvPr>
        </p:nvSpPr>
        <p:spPr>
          <a:xfrm>
            <a:off x="1711325" y="147704"/>
            <a:ext cx="5268913" cy="3633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nb-NO" sz="1800" b="1" kern="1200" dirty="0" smtClean="0">
                <a:solidFill>
                  <a:schemeClr val="bg2">
                    <a:lumMod val="75000"/>
                  </a:schemeClr>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b="1" dirty="0">
                <a:solidFill>
                  <a:schemeClr val="bg2">
                    <a:lumMod val="75000"/>
                  </a:schemeClr>
                </a:solidFill>
                <a:latin typeface="Arial" panose="020B0604020202020204" pitchFamily="34" charset="0"/>
                <a:cs typeface="Arial" panose="020B0604020202020204" pitchFamily="34" charset="0"/>
              </a:rPr>
              <a:t>VIGNETTEKST – ARIAL 18 FET</a:t>
            </a:r>
          </a:p>
          <a:p>
            <a:pPr lvl="0"/>
            <a:endParaRPr lang="nb-NO" dirty="0"/>
          </a:p>
        </p:txBody>
      </p:sp>
    </p:spTree>
    <p:extLst>
      <p:ext uri="{BB962C8B-B14F-4D97-AF65-F5344CB8AC3E}">
        <p14:creationId xmlns:p14="http://schemas.microsoft.com/office/powerpoint/2010/main" val="40488321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ssholder for dato 3"/>
          <p:cNvSpPr>
            <a:spLocks noGrp="1"/>
          </p:cNvSpPr>
          <p:nvPr>
            <p:ph type="dt" sz="half" idx="2"/>
          </p:nvPr>
        </p:nvSpPr>
        <p:spPr>
          <a:xfrm>
            <a:off x="1105784" y="6356350"/>
            <a:ext cx="24756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56A4A-CB49-4B5E-8030-236EF24C1CD3}" type="datetime1">
              <a:rPr lang="nb-NO" smtClean="0"/>
              <a:t>08.05.2020</a:t>
            </a:fld>
            <a:endParaRPr lang="nb-NO"/>
          </a:p>
        </p:txBody>
      </p:sp>
      <p:pic>
        <p:nvPicPr>
          <p:cNvPr id="9" name="Bild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05650" y="6483289"/>
            <a:ext cx="2077804" cy="262417"/>
          </a:xfrm>
          <a:prstGeom prst="rect">
            <a:avLst/>
          </a:prstGeom>
        </p:spPr>
      </p:pic>
      <p:sp>
        <p:nvSpPr>
          <p:cNvPr id="10" name="Rektangel 9"/>
          <p:cNvSpPr/>
          <p:nvPr userDrawn="1"/>
        </p:nvSpPr>
        <p:spPr>
          <a:xfrm>
            <a:off x="4290025" y="485021"/>
            <a:ext cx="891327" cy="141946"/>
          </a:xfrm>
          <a:prstGeom prst="rect">
            <a:avLst/>
          </a:prstGeom>
          <a:solidFill>
            <a:srgbClr val="C6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p:cNvSpPr/>
          <p:nvPr userDrawn="1"/>
        </p:nvSpPr>
        <p:spPr>
          <a:xfrm>
            <a:off x="3442408" y="485021"/>
            <a:ext cx="891327" cy="141946"/>
          </a:xfrm>
          <a:prstGeom prst="rect">
            <a:avLst/>
          </a:prstGeom>
          <a:solidFill>
            <a:srgbClr val="E32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p:cNvSpPr/>
          <p:nvPr userDrawn="1"/>
        </p:nvSpPr>
        <p:spPr>
          <a:xfrm>
            <a:off x="5181352" y="485021"/>
            <a:ext cx="891327" cy="326430"/>
          </a:xfrm>
          <a:prstGeom prst="rect">
            <a:avLst/>
          </a:prstGeom>
          <a:solidFill>
            <a:srgbClr val="9D0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ktangel 12"/>
          <p:cNvSpPr/>
          <p:nvPr userDrawn="1"/>
        </p:nvSpPr>
        <p:spPr>
          <a:xfrm>
            <a:off x="6072864" y="485021"/>
            <a:ext cx="891327" cy="141946"/>
          </a:xfrm>
          <a:prstGeom prst="rect">
            <a:avLst/>
          </a:prstGeom>
          <a:solidFill>
            <a:srgbClr val="D1B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ktangel 13"/>
          <p:cNvSpPr/>
          <p:nvPr userDrawn="1"/>
        </p:nvSpPr>
        <p:spPr>
          <a:xfrm>
            <a:off x="1692892" y="487221"/>
            <a:ext cx="891327" cy="141946"/>
          </a:xfrm>
          <a:prstGeom prst="rect">
            <a:avLst/>
          </a:prstGeom>
          <a:solidFill>
            <a:srgbClr val="E8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ktangel 14"/>
          <p:cNvSpPr/>
          <p:nvPr userDrawn="1"/>
        </p:nvSpPr>
        <p:spPr>
          <a:xfrm>
            <a:off x="2587548" y="487221"/>
            <a:ext cx="891327" cy="141946"/>
          </a:xfrm>
          <a:prstGeom prst="rect">
            <a:avLst/>
          </a:prstGeom>
          <a:solidFill>
            <a:srgbClr val="17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ktangel 15"/>
          <p:cNvSpPr/>
          <p:nvPr userDrawn="1"/>
        </p:nvSpPr>
        <p:spPr>
          <a:xfrm>
            <a:off x="1314674" y="109958"/>
            <a:ext cx="387954" cy="518315"/>
          </a:xfrm>
          <a:prstGeom prst="rect">
            <a:avLst/>
          </a:prstGeom>
          <a:solidFill>
            <a:srgbClr val="9D0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2" name="Bilde 21"/>
          <p:cNvPicPr>
            <a:picLocks noChangeAspect="1"/>
          </p:cNvPicPr>
          <p:nvPr userDrawn="1"/>
        </p:nvPicPr>
        <p:blipFill rotWithShape="1">
          <a:blip r:embed="rId5" cstate="print">
            <a:extLst>
              <a:ext uri="{28A0092B-C50C-407E-A947-70E740481C1C}">
                <a14:useLocalDpi xmlns:a14="http://schemas.microsoft.com/office/drawing/2010/main" val="0"/>
              </a:ext>
            </a:extLst>
          </a:blip>
          <a:srcRect l="51281" t="11001" r="12161" b="3293"/>
          <a:stretch/>
        </p:blipFill>
        <p:spPr>
          <a:xfrm>
            <a:off x="-21265" y="-9331"/>
            <a:ext cx="1127052" cy="3736841"/>
          </a:xfrm>
          <a:prstGeom prst="rect">
            <a:avLst/>
          </a:prstGeom>
          <a:solidFill>
            <a:srgbClr val="9D0047"/>
          </a:solidFill>
        </p:spPr>
      </p:pic>
      <p:pic>
        <p:nvPicPr>
          <p:cNvPr id="23" name="Bilde 22"/>
          <p:cNvPicPr>
            <a:picLocks noChangeAspect="1"/>
          </p:cNvPicPr>
          <p:nvPr userDrawn="1"/>
        </p:nvPicPr>
        <p:blipFill rotWithShape="1">
          <a:blip r:embed="rId5" cstate="print">
            <a:extLst>
              <a:ext uri="{28A0092B-C50C-407E-A947-70E740481C1C}">
                <a14:useLocalDpi xmlns:a14="http://schemas.microsoft.com/office/drawing/2010/main" val="0"/>
              </a:ext>
            </a:extLst>
          </a:blip>
          <a:srcRect l="52339" t="3411" r="11701" b="3293"/>
          <a:stretch/>
        </p:blipFill>
        <p:spPr>
          <a:xfrm>
            <a:off x="-2828" y="2792836"/>
            <a:ext cx="1108613" cy="4067768"/>
          </a:xfrm>
          <a:prstGeom prst="rect">
            <a:avLst/>
          </a:prstGeom>
        </p:spPr>
      </p:pic>
    </p:spTree>
    <p:extLst>
      <p:ext uri="{BB962C8B-B14F-4D97-AF65-F5344CB8AC3E}">
        <p14:creationId xmlns:p14="http://schemas.microsoft.com/office/powerpoint/2010/main" val="248087513"/>
      </p:ext>
    </p:extLst>
  </p:cSld>
  <p:clrMap bg1="lt1" tx1="dk1" bg2="lt2" tx2="dk2" accent1="accent1" accent2="accent2" accent3="accent3" accent4="accent4" accent5="accent5" accent6="accent6" hlink="hlink" folHlink="folHlink"/>
  <p:sldLayoutIdLst>
    <p:sldLayoutId id="2147483663" r:id="rId1"/>
    <p:sldLayoutId id="2147483664" r:id="rId2"/>
  </p:sldLayoutIdLst>
  <p:hf sldNum="0"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ssholder for dato 3"/>
          <p:cNvSpPr>
            <a:spLocks noGrp="1"/>
          </p:cNvSpPr>
          <p:nvPr>
            <p:ph type="dt" sz="half" idx="2"/>
          </p:nvPr>
        </p:nvSpPr>
        <p:spPr>
          <a:xfrm>
            <a:off x="1105784" y="6356350"/>
            <a:ext cx="24756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B1965-0B91-455F-836E-AD5FF86038FB}" type="datetime1">
              <a:rPr lang="nb-NO" smtClean="0"/>
              <a:t>08.05.2020</a:t>
            </a:fld>
            <a:endParaRPr lang="nb-NO"/>
          </a:p>
        </p:txBody>
      </p:sp>
      <p:pic>
        <p:nvPicPr>
          <p:cNvPr id="9" name="Bild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05650" y="6483289"/>
            <a:ext cx="2077804" cy="262417"/>
          </a:xfrm>
          <a:prstGeom prst="rect">
            <a:avLst/>
          </a:prstGeom>
        </p:spPr>
      </p:pic>
      <p:pic>
        <p:nvPicPr>
          <p:cNvPr id="17" name="Bilde 16"/>
          <p:cNvPicPr>
            <a:picLocks noChangeAspect="1"/>
          </p:cNvPicPr>
          <p:nvPr userDrawn="1"/>
        </p:nvPicPr>
        <p:blipFill rotWithShape="1">
          <a:blip r:embed="rId5" cstate="print">
            <a:extLst>
              <a:ext uri="{28A0092B-C50C-407E-A947-70E740481C1C}">
                <a14:useLocalDpi xmlns:a14="http://schemas.microsoft.com/office/drawing/2010/main" val="0"/>
              </a:ext>
            </a:extLst>
          </a:blip>
          <a:srcRect l="52339" t="3411" r="11400" b="3256"/>
          <a:stretch/>
        </p:blipFill>
        <p:spPr>
          <a:xfrm>
            <a:off x="-2827" y="-38529"/>
            <a:ext cx="1107727" cy="4032343"/>
          </a:xfrm>
          <a:prstGeom prst="rect">
            <a:avLst/>
          </a:prstGeom>
          <a:solidFill>
            <a:srgbClr val="E87000"/>
          </a:solidFill>
        </p:spPr>
      </p:pic>
      <p:pic>
        <p:nvPicPr>
          <p:cNvPr id="18" name="Bilde 17"/>
          <p:cNvPicPr>
            <a:picLocks noChangeAspect="1"/>
          </p:cNvPicPr>
          <p:nvPr userDrawn="1"/>
        </p:nvPicPr>
        <p:blipFill rotWithShape="1">
          <a:blip r:embed="rId5" cstate="print">
            <a:extLst>
              <a:ext uri="{28A0092B-C50C-407E-A947-70E740481C1C}">
                <a14:useLocalDpi xmlns:a14="http://schemas.microsoft.com/office/drawing/2010/main" val="0"/>
              </a:ext>
            </a:extLst>
          </a:blip>
          <a:srcRect l="52339" t="8825" r="11481" b="3256"/>
          <a:stretch/>
        </p:blipFill>
        <p:spPr>
          <a:xfrm>
            <a:off x="0" y="3062177"/>
            <a:ext cx="1105211" cy="3798426"/>
          </a:xfrm>
          <a:prstGeom prst="rect">
            <a:avLst/>
          </a:prstGeom>
        </p:spPr>
      </p:pic>
      <p:sp>
        <p:nvSpPr>
          <p:cNvPr id="19" name="Rektangel 18"/>
          <p:cNvSpPr/>
          <p:nvPr userDrawn="1"/>
        </p:nvSpPr>
        <p:spPr>
          <a:xfrm>
            <a:off x="4290025" y="485021"/>
            <a:ext cx="891327" cy="141946"/>
          </a:xfrm>
          <a:prstGeom prst="rect">
            <a:avLst/>
          </a:prstGeom>
          <a:solidFill>
            <a:srgbClr val="E32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p:cNvSpPr/>
          <p:nvPr userDrawn="1"/>
        </p:nvSpPr>
        <p:spPr>
          <a:xfrm>
            <a:off x="3442408" y="485021"/>
            <a:ext cx="891327" cy="141946"/>
          </a:xfrm>
          <a:prstGeom prst="rect">
            <a:avLst/>
          </a:prstGeom>
          <a:solidFill>
            <a:srgbClr val="C6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ktangel 20"/>
          <p:cNvSpPr/>
          <p:nvPr userDrawn="1"/>
        </p:nvSpPr>
        <p:spPr>
          <a:xfrm>
            <a:off x="5181352" y="485021"/>
            <a:ext cx="891327" cy="326430"/>
          </a:xfrm>
          <a:prstGeom prst="rect">
            <a:avLst/>
          </a:prstGeom>
          <a:solidFill>
            <a:srgbClr val="E8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ktangel 21"/>
          <p:cNvSpPr/>
          <p:nvPr userDrawn="1"/>
        </p:nvSpPr>
        <p:spPr>
          <a:xfrm>
            <a:off x="6072864" y="485021"/>
            <a:ext cx="891327" cy="141946"/>
          </a:xfrm>
          <a:prstGeom prst="rect">
            <a:avLst/>
          </a:prstGeom>
          <a:solidFill>
            <a:srgbClr val="9D0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Rektangel 22"/>
          <p:cNvSpPr/>
          <p:nvPr userDrawn="1"/>
        </p:nvSpPr>
        <p:spPr>
          <a:xfrm>
            <a:off x="1692892" y="487221"/>
            <a:ext cx="891327" cy="141946"/>
          </a:xfrm>
          <a:prstGeom prst="rect">
            <a:avLst/>
          </a:prstGeom>
          <a:solidFill>
            <a:srgbClr val="D1B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ktangel 23"/>
          <p:cNvSpPr/>
          <p:nvPr userDrawn="1"/>
        </p:nvSpPr>
        <p:spPr>
          <a:xfrm>
            <a:off x="2587548" y="487221"/>
            <a:ext cx="891327" cy="141946"/>
          </a:xfrm>
          <a:prstGeom prst="rect">
            <a:avLst/>
          </a:prstGeom>
          <a:solidFill>
            <a:srgbClr val="17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p:cNvSpPr/>
          <p:nvPr userDrawn="1"/>
        </p:nvSpPr>
        <p:spPr>
          <a:xfrm>
            <a:off x="1314674" y="109958"/>
            <a:ext cx="387954" cy="518315"/>
          </a:xfrm>
          <a:prstGeom prst="rect">
            <a:avLst/>
          </a:prstGeom>
          <a:solidFill>
            <a:srgbClr val="E8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12556940"/>
      </p:ext>
    </p:extLst>
  </p:cSld>
  <p:clrMap bg1="lt1" tx1="dk1" bg2="lt2" tx2="dk2" accent1="accent1" accent2="accent2" accent3="accent3" accent4="accent4" accent5="accent5" accent6="accent6" hlink="hlink" folHlink="folHlink"/>
  <p:sldLayoutIdLst>
    <p:sldLayoutId id="2147483686" r:id="rId1"/>
    <p:sldLayoutId id="2147483687" r:id="rId2"/>
  </p:sldLayoutIdLst>
  <p:hf sldNum="0"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ssholder for dato 3"/>
          <p:cNvSpPr>
            <a:spLocks noGrp="1"/>
          </p:cNvSpPr>
          <p:nvPr>
            <p:ph type="dt" sz="half" idx="2"/>
          </p:nvPr>
        </p:nvSpPr>
        <p:spPr>
          <a:xfrm>
            <a:off x="1105784" y="6356350"/>
            <a:ext cx="24756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13D1B-BFCE-4654-906A-D1D92ADBFF0E}" type="datetime1">
              <a:rPr lang="nb-NO" smtClean="0"/>
              <a:t>08.05.2020</a:t>
            </a:fld>
            <a:endParaRPr lang="nb-NO"/>
          </a:p>
        </p:txBody>
      </p:sp>
      <p:pic>
        <p:nvPicPr>
          <p:cNvPr id="9" name="Bild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05650" y="6483289"/>
            <a:ext cx="2077804" cy="262417"/>
          </a:xfrm>
          <a:prstGeom prst="rect">
            <a:avLst/>
          </a:prstGeom>
        </p:spPr>
      </p:pic>
      <p:pic>
        <p:nvPicPr>
          <p:cNvPr id="21" name="Bild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l="52868" t="3780" r="11965" b="3138"/>
          <a:stretch/>
        </p:blipFill>
        <p:spPr>
          <a:xfrm>
            <a:off x="0" y="2721950"/>
            <a:ext cx="1095153" cy="4136065"/>
          </a:xfrm>
          <a:prstGeom prst="rect">
            <a:avLst/>
          </a:prstGeom>
        </p:spPr>
      </p:pic>
      <p:pic>
        <p:nvPicPr>
          <p:cNvPr id="22" name="Bild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l="52869" t="3780" r="12299" b="24993"/>
          <a:stretch/>
        </p:blipFill>
        <p:spPr>
          <a:xfrm>
            <a:off x="3538" y="3547"/>
            <a:ext cx="1091616" cy="3164957"/>
          </a:xfrm>
          <a:prstGeom prst="rect">
            <a:avLst/>
          </a:prstGeom>
        </p:spPr>
      </p:pic>
      <p:sp>
        <p:nvSpPr>
          <p:cNvPr id="17" name="Rektangel 16"/>
          <p:cNvSpPr/>
          <p:nvPr userDrawn="1"/>
        </p:nvSpPr>
        <p:spPr>
          <a:xfrm>
            <a:off x="4290025" y="485021"/>
            <a:ext cx="891327" cy="141946"/>
          </a:xfrm>
          <a:prstGeom prst="rect">
            <a:avLst/>
          </a:prstGeom>
          <a:solidFill>
            <a:srgbClr val="D1B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ktangel 17"/>
          <p:cNvSpPr/>
          <p:nvPr userDrawn="1"/>
        </p:nvSpPr>
        <p:spPr>
          <a:xfrm>
            <a:off x="3442408" y="485021"/>
            <a:ext cx="891327" cy="141946"/>
          </a:xfrm>
          <a:prstGeom prst="rect">
            <a:avLst/>
          </a:prstGeom>
          <a:solidFill>
            <a:srgbClr val="C6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ktangel 18"/>
          <p:cNvSpPr/>
          <p:nvPr userDrawn="1"/>
        </p:nvSpPr>
        <p:spPr>
          <a:xfrm>
            <a:off x="5181352" y="485021"/>
            <a:ext cx="891327" cy="326430"/>
          </a:xfrm>
          <a:prstGeom prst="rect">
            <a:avLst/>
          </a:prstGeom>
          <a:solidFill>
            <a:srgbClr val="E32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p:cNvSpPr/>
          <p:nvPr userDrawn="1"/>
        </p:nvSpPr>
        <p:spPr>
          <a:xfrm>
            <a:off x="6072864" y="485021"/>
            <a:ext cx="891327" cy="141946"/>
          </a:xfrm>
          <a:prstGeom prst="rect">
            <a:avLst/>
          </a:prstGeom>
          <a:solidFill>
            <a:srgbClr val="9D0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Rektangel 22"/>
          <p:cNvSpPr/>
          <p:nvPr userDrawn="1"/>
        </p:nvSpPr>
        <p:spPr>
          <a:xfrm>
            <a:off x="1692892" y="487221"/>
            <a:ext cx="891327" cy="141946"/>
          </a:xfrm>
          <a:prstGeom prst="rect">
            <a:avLst/>
          </a:prstGeom>
          <a:solidFill>
            <a:srgbClr val="E8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ktangel 23"/>
          <p:cNvSpPr/>
          <p:nvPr userDrawn="1"/>
        </p:nvSpPr>
        <p:spPr>
          <a:xfrm>
            <a:off x="2587548" y="487221"/>
            <a:ext cx="891327" cy="141946"/>
          </a:xfrm>
          <a:prstGeom prst="rect">
            <a:avLst/>
          </a:prstGeom>
          <a:solidFill>
            <a:srgbClr val="17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p:cNvSpPr/>
          <p:nvPr userDrawn="1"/>
        </p:nvSpPr>
        <p:spPr>
          <a:xfrm>
            <a:off x="1314674" y="109958"/>
            <a:ext cx="387954" cy="518315"/>
          </a:xfrm>
          <a:prstGeom prst="rect">
            <a:avLst/>
          </a:prstGeom>
          <a:solidFill>
            <a:srgbClr val="E32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902930449"/>
      </p:ext>
    </p:extLst>
  </p:cSld>
  <p:clrMap bg1="lt1" tx1="dk1" bg2="lt2" tx2="dk2" accent1="accent1" accent2="accent2" accent3="accent3" accent4="accent4" accent5="accent5" accent6="accent6" hlink="hlink" folHlink="folHlink"/>
  <p:sldLayoutIdLst>
    <p:sldLayoutId id="2147483689" r:id="rId1"/>
    <p:sldLayoutId id="2147483690" r:id="rId2"/>
  </p:sldLayoutIdLst>
  <p:hf sldNum="0"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ssholder for dato 3"/>
          <p:cNvSpPr>
            <a:spLocks noGrp="1"/>
          </p:cNvSpPr>
          <p:nvPr>
            <p:ph type="dt" sz="half" idx="2"/>
          </p:nvPr>
        </p:nvSpPr>
        <p:spPr>
          <a:xfrm>
            <a:off x="1105784" y="6356350"/>
            <a:ext cx="24756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CE99E-1A5D-43EC-A192-295044EA8D01}" type="datetime1">
              <a:rPr lang="nb-NO" smtClean="0"/>
              <a:t>08.05.2020</a:t>
            </a:fld>
            <a:endParaRPr lang="nb-NO"/>
          </a:p>
        </p:txBody>
      </p:sp>
      <p:pic>
        <p:nvPicPr>
          <p:cNvPr id="9" name="Bild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05650" y="6483289"/>
            <a:ext cx="2077804" cy="262417"/>
          </a:xfrm>
          <a:prstGeom prst="rect">
            <a:avLst/>
          </a:prstGeom>
        </p:spPr>
      </p:pic>
      <p:pic>
        <p:nvPicPr>
          <p:cNvPr id="17" name="Bilde 16"/>
          <p:cNvPicPr>
            <a:picLocks noChangeAspect="1"/>
          </p:cNvPicPr>
          <p:nvPr userDrawn="1"/>
        </p:nvPicPr>
        <p:blipFill rotWithShape="1">
          <a:blip r:embed="rId5" cstate="print">
            <a:extLst>
              <a:ext uri="{28A0092B-C50C-407E-A947-70E740481C1C}">
                <a14:useLocalDpi xmlns:a14="http://schemas.microsoft.com/office/drawing/2010/main" val="0"/>
              </a:ext>
            </a:extLst>
          </a:blip>
          <a:srcRect l="52524" t="14211" r="11851" b="3410"/>
          <a:stretch/>
        </p:blipFill>
        <p:spPr>
          <a:xfrm>
            <a:off x="0" y="-7"/>
            <a:ext cx="1119875" cy="3662470"/>
          </a:xfrm>
          <a:prstGeom prst="rect">
            <a:avLst/>
          </a:prstGeom>
        </p:spPr>
      </p:pic>
      <p:pic>
        <p:nvPicPr>
          <p:cNvPr id="18" name="Bilde 17"/>
          <p:cNvPicPr>
            <a:picLocks noChangeAspect="1"/>
          </p:cNvPicPr>
          <p:nvPr userDrawn="1"/>
        </p:nvPicPr>
        <p:blipFill rotWithShape="1">
          <a:blip r:embed="rId5" cstate="print">
            <a:extLst>
              <a:ext uri="{28A0092B-C50C-407E-A947-70E740481C1C}">
                <a14:useLocalDpi xmlns:a14="http://schemas.microsoft.com/office/drawing/2010/main" val="0"/>
              </a:ext>
            </a:extLst>
          </a:blip>
          <a:srcRect l="52524" t="3759" r="11851" b="3410"/>
          <a:stretch/>
        </p:blipFill>
        <p:spPr>
          <a:xfrm>
            <a:off x="0" y="2734257"/>
            <a:ext cx="1119875" cy="4127143"/>
          </a:xfrm>
          <a:prstGeom prst="rect">
            <a:avLst/>
          </a:prstGeom>
        </p:spPr>
      </p:pic>
      <p:sp>
        <p:nvSpPr>
          <p:cNvPr id="19" name="Rektangel 18"/>
          <p:cNvSpPr/>
          <p:nvPr userDrawn="1"/>
        </p:nvSpPr>
        <p:spPr>
          <a:xfrm>
            <a:off x="4290025" y="485021"/>
            <a:ext cx="891327" cy="141946"/>
          </a:xfrm>
          <a:prstGeom prst="rect">
            <a:avLst/>
          </a:prstGeom>
          <a:solidFill>
            <a:srgbClr val="E32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p:cNvSpPr/>
          <p:nvPr userDrawn="1"/>
        </p:nvSpPr>
        <p:spPr>
          <a:xfrm>
            <a:off x="3442408" y="485021"/>
            <a:ext cx="891327" cy="141946"/>
          </a:xfrm>
          <a:prstGeom prst="rect">
            <a:avLst/>
          </a:prstGeom>
          <a:solidFill>
            <a:srgbClr val="D1B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ktangel 20"/>
          <p:cNvSpPr/>
          <p:nvPr userDrawn="1"/>
        </p:nvSpPr>
        <p:spPr>
          <a:xfrm>
            <a:off x="5181352" y="485021"/>
            <a:ext cx="891327" cy="326430"/>
          </a:xfrm>
          <a:prstGeom prst="rect">
            <a:avLst/>
          </a:prstGeom>
          <a:solidFill>
            <a:srgbClr val="C6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ktangel 21"/>
          <p:cNvSpPr/>
          <p:nvPr userDrawn="1"/>
        </p:nvSpPr>
        <p:spPr>
          <a:xfrm>
            <a:off x="6072864" y="485021"/>
            <a:ext cx="891327" cy="141946"/>
          </a:xfrm>
          <a:prstGeom prst="rect">
            <a:avLst/>
          </a:prstGeom>
          <a:solidFill>
            <a:srgbClr val="9D0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Rektangel 22"/>
          <p:cNvSpPr/>
          <p:nvPr userDrawn="1"/>
        </p:nvSpPr>
        <p:spPr>
          <a:xfrm>
            <a:off x="1692892" y="487221"/>
            <a:ext cx="891327" cy="141946"/>
          </a:xfrm>
          <a:prstGeom prst="rect">
            <a:avLst/>
          </a:prstGeom>
          <a:solidFill>
            <a:srgbClr val="E8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ktangel 23"/>
          <p:cNvSpPr/>
          <p:nvPr userDrawn="1"/>
        </p:nvSpPr>
        <p:spPr>
          <a:xfrm>
            <a:off x="2587548" y="487221"/>
            <a:ext cx="891327" cy="141946"/>
          </a:xfrm>
          <a:prstGeom prst="rect">
            <a:avLst/>
          </a:prstGeom>
          <a:solidFill>
            <a:srgbClr val="17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p:cNvSpPr/>
          <p:nvPr userDrawn="1"/>
        </p:nvSpPr>
        <p:spPr>
          <a:xfrm>
            <a:off x="1314674" y="109958"/>
            <a:ext cx="387954" cy="518315"/>
          </a:xfrm>
          <a:prstGeom prst="rect">
            <a:avLst/>
          </a:prstGeom>
          <a:solidFill>
            <a:srgbClr val="C6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31479272"/>
      </p:ext>
    </p:extLst>
  </p:cSld>
  <p:clrMap bg1="lt1" tx1="dk1" bg2="lt2" tx2="dk2" accent1="accent1" accent2="accent2" accent3="accent3" accent4="accent4" accent5="accent5" accent6="accent6" hlink="hlink" folHlink="folHlink"/>
  <p:sldLayoutIdLst>
    <p:sldLayoutId id="2147483692" r:id="rId1"/>
    <p:sldLayoutId id="2147483693" r:id="rId2"/>
  </p:sldLayoutIdLst>
  <p:hf sldNum="0"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ssholder for dato 3"/>
          <p:cNvSpPr>
            <a:spLocks noGrp="1"/>
          </p:cNvSpPr>
          <p:nvPr>
            <p:ph type="dt" sz="half" idx="2"/>
          </p:nvPr>
        </p:nvSpPr>
        <p:spPr>
          <a:xfrm>
            <a:off x="1105784" y="6356350"/>
            <a:ext cx="24756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446768-3D25-43DA-B44E-314A3196586A}" type="datetime1">
              <a:rPr lang="nb-NO" smtClean="0"/>
              <a:t>08.05.2020</a:t>
            </a:fld>
            <a:endParaRPr lang="nb-NO"/>
          </a:p>
        </p:txBody>
      </p:sp>
      <p:pic>
        <p:nvPicPr>
          <p:cNvPr id="9" name="Bild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05650" y="6483289"/>
            <a:ext cx="2077804" cy="262417"/>
          </a:xfrm>
          <a:prstGeom prst="rect">
            <a:avLst/>
          </a:prstGeom>
        </p:spPr>
      </p:pic>
      <p:pic>
        <p:nvPicPr>
          <p:cNvPr id="19" name="Bilde 18"/>
          <p:cNvPicPr>
            <a:picLocks noChangeAspect="1"/>
          </p:cNvPicPr>
          <p:nvPr userDrawn="1"/>
        </p:nvPicPr>
        <p:blipFill rotWithShape="1">
          <a:blip r:embed="rId5" cstate="print">
            <a:extLst>
              <a:ext uri="{28A0092B-C50C-407E-A947-70E740481C1C}">
                <a14:useLocalDpi xmlns:a14="http://schemas.microsoft.com/office/drawing/2010/main" val="0"/>
              </a:ext>
            </a:extLst>
          </a:blip>
          <a:srcRect l="52437" t="11978" r="11773" b="3264"/>
          <a:stretch/>
        </p:blipFill>
        <p:spPr>
          <a:xfrm>
            <a:off x="0" y="0"/>
            <a:ext cx="1109102" cy="3658738"/>
          </a:xfrm>
          <a:prstGeom prst="rect">
            <a:avLst/>
          </a:prstGeom>
        </p:spPr>
      </p:pic>
      <p:pic>
        <p:nvPicPr>
          <p:cNvPr id="20" name="Bilde 19"/>
          <p:cNvPicPr>
            <a:picLocks noChangeAspect="1"/>
          </p:cNvPicPr>
          <p:nvPr userDrawn="1"/>
        </p:nvPicPr>
        <p:blipFill rotWithShape="1">
          <a:blip r:embed="rId6" cstate="print">
            <a:extLst>
              <a:ext uri="{28A0092B-C50C-407E-A947-70E740481C1C}">
                <a14:useLocalDpi xmlns:a14="http://schemas.microsoft.com/office/drawing/2010/main" val="0"/>
              </a:ext>
            </a:extLst>
          </a:blip>
          <a:srcRect l="52437" t="3674" r="11773" b="3265"/>
          <a:stretch/>
        </p:blipFill>
        <p:spPr>
          <a:xfrm>
            <a:off x="1443" y="2782768"/>
            <a:ext cx="1109102" cy="4078631"/>
          </a:xfrm>
          <a:prstGeom prst="rect">
            <a:avLst/>
          </a:prstGeom>
        </p:spPr>
      </p:pic>
      <p:sp>
        <p:nvSpPr>
          <p:cNvPr id="17" name="Rektangel 16"/>
          <p:cNvSpPr/>
          <p:nvPr userDrawn="1"/>
        </p:nvSpPr>
        <p:spPr>
          <a:xfrm>
            <a:off x="4290025" y="485021"/>
            <a:ext cx="891327" cy="141946"/>
          </a:xfrm>
          <a:prstGeom prst="rect">
            <a:avLst/>
          </a:prstGeom>
          <a:solidFill>
            <a:srgbClr val="E32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ktangel 17"/>
          <p:cNvSpPr/>
          <p:nvPr userDrawn="1"/>
        </p:nvSpPr>
        <p:spPr>
          <a:xfrm>
            <a:off x="3442408" y="485021"/>
            <a:ext cx="891327" cy="141946"/>
          </a:xfrm>
          <a:prstGeom prst="rect">
            <a:avLst/>
          </a:prstGeom>
          <a:solidFill>
            <a:srgbClr val="C6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ktangel 20"/>
          <p:cNvSpPr/>
          <p:nvPr userDrawn="1"/>
        </p:nvSpPr>
        <p:spPr>
          <a:xfrm>
            <a:off x="5181352" y="485021"/>
            <a:ext cx="891327" cy="326430"/>
          </a:xfrm>
          <a:prstGeom prst="rect">
            <a:avLst/>
          </a:prstGeom>
          <a:solidFill>
            <a:srgbClr val="17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ktangel 21"/>
          <p:cNvSpPr/>
          <p:nvPr userDrawn="1"/>
        </p:nvSpPr>
        <p:spPr>
          <a:xfrm>
            <a:off x="6072864" y="485021"/>
            <a:ext cx="891327" cy="141946"/>
          </a:xfrm>
          <a:prstGeom prst="rect">
            <a:avLst/>
          </a:prstGeom>
          <a:solidFill>
            <a:srgbClr val="D1B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Rektangel 22"/>
          <p:cNvSpPr/>
          <p:nvPr userDrawn="1"/>
        </p:nvSpPr>
        <p:spPr>
          <a:xfrm>
            <a:off x="1692892" y="487221"/>
            <a:ext cx="891327" cy="141946"/>
          </a:xfrm>
          <a:prstGeom prst="rect">
            <a:avLst/>
          </a:prstGeom>
          <a:solidFill>
            <a:srgbClr val="E8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ktangel 23"/>
          <p:cNvSpPr/>
          <p:nvPr userDrawn="1"/>
        </p:nvSpPr>
        <p:spPr>
          <a:xfrm>
            <a:off x="2587548" y="487221"/>
            <a:ext cx="891327" cy="141946"/>
          </a:xfrm>
          <a:prstGeom prst="rect">
            <a:avLst/>
          </a:prstGeom>
          <a:solidFill>
            <a:srgbClr val="9D0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p:cNvSpPr/>
          <p:nvPr userDrawn="1"/>
        </p:nvSpPr>
        <p:spPr>
          <a:xfrm>
            <a:off x="1314674" y="109958"/>
            <a:ext cx="387954" cy="518315"/>
          </a:xfrm>
          <a:prstGeom prst="rect">
            <a:avLst/>
          </a:prstGeom>
          <a:solidFill>
            <a:srgbClr val="17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010743696"/>
      </p:ext>
    </p:extLst>
  </p:cSld>
  <p:clrMap bg1="lt1" tx1="dk1" bg2="lt2" tx2="dk2" accent1="accent1" accent2="accent2" accent3="accent3" accent4="accent4" accent5="accent5" accent6="accent6" hlink="hlink" folHlink="folHlink"/>
  <p:sldLayoutIdLst>
    <p:sldLayoutId id="2147483695" r:id="rId1"/>
    <p:sldLayoutId id="2147483696" r:id="rId2"/>
  </p:sldLayoutIdLst>
  <p:hf sldNum="0"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ssholder for dato 3"/>
          <p:cNvSpPr>
            <a:spLocks noGrp="1"/>
          </p:cNvSpPr>
          <p:nvPr>
            <p:ph type="dt" sz="half" idx="2"/>
          </p:nvPr>
        </p:nvSpPr>
        <p:spPr>
          <a:xfrm>
            <a:off x="1105784" y="6356350"/>
            <a:ext cx="24756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B071C-EAFB-4BB7-A364-F5FB4A805CC0}" type="datetime1">
              <a:rPr lang="nb-NO" smtClean="0"/>
              <a:t>08.05.2020</a:t>
            </a:fld>
            <a:endParaRPr lang="nb-NO"/>
          </a:p>
        </p:txBody>
      </p:sp>
      <p:pic>
        <p:nvPicPr>
          <p:cNvPr id="9" name="Bild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05650" y="6483289"/>
            <a:ext cx="2077804" cy="262417"/>
          </a:xfrm>
          <a:prstGeom prst="rect">
            <a:avLst/>
          </a:prstGeom>
        </p:spPr>
      </p:pic>
      <p:pic>
        <p:nvPicPr>
          <p:cNvPr id="17" name="Bilde 16"/>
          <p:cNvPicPr>
            <a:picLocks noChangeAspect="1"/>
          </p:cNvPicPr>
          <p:nvPr userDrawn="1"/>
        </p:nvPicPr>
        <p:blipFill rotWithShape="1">
          <a:blip r:embed="rId5">
            <a:extLst>
              <a:ext uri="{28A0092B-C50C-407E-A947-70E740481C1C}">
                <a14:useLocalDpi xmlns:a14="http://schemas.microsoft.com/office/drawing/2010/main" val="0"/>
              </a:ext>
            </a:extLst>
          </a:blip>
          <a:srcRect l="9399" t="2456" r="13336"/>
          <a:stretch/>
        </p:blipFill>
        <p:spPr>
          <a:xfrm>
            <a:off x="-7350" y="-32084"/>
            <a:ext cx="1059974" cy="3978444"/>
          </a:xfrm>
          <a:prstGeom prst="rect">
            <a:avLst/>
          </a:prstGeom>
        </p:spPr>
      </p:pic>
      <p:pic>
        <p:nvPicPr>
          <p:cNvPr id="18" name="Bilde 17"/>
          <p:cNvPicPr>
            <a:picLocks noChangeAspect="1"/>
          </p:cNvPicPr>
          <p:nvPr userDrawn="1"/>
        </p:nvPicPr>
        <p:blipFill rotWithShape="1">
          <a:blip r:embed="rId5">
            <a:extLst>
              <a:ext uri="{28A0092B-C50C-407E-A947-70E740481C1C}">
                <a14:useLocalDpi xmlns:a14="http://schemas.microsoft.com/office/drawing/2010/main" val="0"/>
              </a:ext>
            </a:extLst>
          </a:blip>
          <a:srcRect l="9399" r="13146"/>
          <a:stretch/>
        </p:blipFill>
        <p:spPr>
          <a:xfrm>
            <a:off x="-9963" y="2779369"/>
            <a:ext cx="1062586" cy="4078631"/>
          </a:xfrm>
          <a:prstGeom prst="rect">
            <a:avLst/>
          </a:prstGeom>
        </p:spPr>
      </p:pic>
      <p:sp>
        <p:nvSpPr>
          <p:cNvPr id="19" name="Rektangel 18"/>
          <p:cNvSpPr/>
          <p:nvPr userDrawn="1"/>
        </p:nvSpPr>
        <p:spPr>
          <a:xfrm>
            <a:off x="4290025" y="485021"/>
            <a:ext cx="891327" cy="141946"/>
          </a:xfrm>
          <a:prstGeom prst="rect">
            <a:avLst/>
          </a:prstGeom>
          <a:solidFill>
            <a:srgbClr val="E32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p:cNvSpPr/>
          <p:nvPr userDrawn="1"/>
        </p:nvSpPr>
        <p:spPr>
          <a:xfrm>
            <a:off x="3442408" y="485021"/>
            <a:ext cx="891327" cy="141946"/>
          </a:xfrm>
          <a:prstGeom prst="rect">
            <a:avLst/>
          </a:prstGeom>
          <a:solidFill>
            <a:srgbClr val="C6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ktangel 20"/>
          <p:cNvSpPr/>
          <p:nvPr userDrawn="1"/>
        </p:nvSpPr>
        <p:spPr>
          <a:xfrm>
            <a:off x="5181352" y="485021"/>
            <a:ext cx="891327" cy="326430"/>
          </a:xfrm>
          <a:prstGeom prst="rect">
            <a:avLst/>
          </a:prstGeom>
          <a:solidFill>
            <a:srgbClr val="D1B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ktangel 21"/>
          <p:cNvSpPr/>
          <p:nvPr userDrawn="1"/>
        </p:nvSpPr>
        <p:spPr>
          <a:xfrm>
            <a:off x="6072864" y="485021"/>
            <a:ext cx="891327" cy="141946"/>
          </a:xfrm>
          <a:prstGeom prst="rect">
            <a:avLst/>
          </a:prstGeom>
          <a:solidFill>
            <a:srgbClr val="9D0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Rektangel 22"/>
          <p:cNvSpPr/>
          <p:nvPr userDrawn="1"/>
        </p:nvSpPr>
        <p:spPr>
          <a:xfrm>
            <a:off x="1692892" y="487221"/>
            <a:ext cx="891327" cy="141946"/>
          </a:xfrm>
          <a:prstGeom prst="rect">
            <a:avLst/>
          </a:prstGeom>
          <a:solidFill>
            <a:srgbClr val="E8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ktangel 23"/>
          <p:cNvSpPr/>
          <p:nvPr userDrawn="1"/>
        </p:nvSpPr>
        <p:spPr>
          <a:xfrm>
            <a:off x="2587548" y="487221"/>
            <a:ext cx="891327" cy="141946"/>
          </a:xfrm>
          <a:prstGeom prst="rect">
            <a:avLst/>
          </a:prstGeom>
          <a:solidFill>
            <a:srgbClr val="17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p:cNvSpPr/>
          <p:nvPr userDrawn="1"/>
        </p:nvSpPr>
        <p:spPr>
          <a:xfrm>
            <a:off x="1314674" y="109958"/>
            <a:ext cx="387954" cy="518315"/>
          </a:xfrm>
          <a:prstGeom prst="rect">
            <a:avLst/>
          </a:prstGeom>
          <a:solidFill>
            <a:srgbClr val="D1B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183011418"/>
      </p:ext>
    </p:extLst>
  </p:cSld>
  <p:clrMap bg1="lt1" tx1="dk1" bg2="lt2" tx2="dk2" accent1="accent1" accent2="accent2" accent3="accent3" accent4="accent4" accent5="accent5" accent6="accent6" hlink="hlink" folHlink="folHlink"/>
  <p:sldLayoutIdLst>
    <p:sldLayoutId id="2147483698" r:id="rId1"/>
    <p:sldLayoutId id="2147483699" r:id="rId2"/>
  </p:sldLayoutIdLst>
  <p:hf sldNum="0"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1108" y="3509963"/>
            <a:ext cx="2643442" cy="2826233"/>
          </a:xfrm>
          <a:prstGeom prst="rect">
            <a:avLst/>
          </a:prstGeom>
        </p:spPr>
      </p:pic>
      <p:sp>
        <p:nvSpPr>
          <p:cNvPr id="2" name="Tittel 1"/>
          <p:cNvSpPr>
            <a:spLocks noGrp="1"/>
          </p:cNvSpPr>
          <p:nvPr>
            <p:ph type="ctrTitle"/>
          </p:nvPr>
        </p:nvSpPr>
        <p:spPr/>
        <p:txBody>
          <a:bodyPr/>
          <a:lstStyle/>
          <a:p>
            <a:pPr lvl="0"/>
            <a:r>
              <a:rPr lang="nb-NO" dirty="0"/>
              <a:t>Arbeidstidsavtale for kulturskolen</a:t>
            </a:r>
          </a:p>
        </p:txBody>
      </p:sp>
      <p:sp>
        <p:nvSpPr>
          <p:cNvPr id="3" name="Undertittel 2"/>
          <p:cNvSpPr>
            <a:spLocks noGrp="1"/>
          </p:cNvSpPr>
          <p:nvPr>
            <p:ph type="subTitle" idx="1"/>
          </p:nvPr>
        </p:nvSpPr>
        <p:spPr/>
        <p:txBody>
          <a:bodyPr/>
          <a:lstStyle/>
          <a:p>
            <a:r>
              <a:rPr lang="nb-NO" sz="3200" dirty="0"/>
              <a:t>Et mulighetsrom!</a:t>
            </a:r>
          </a:p>
          <a:p>
            <a:r>
              <a:rPr lang="nb-NO" dirty="0"/>
              <a:t>Profesjonsfellesskap og ressursprioritering </a:t>
            </a:r>
          </a:p>
          <a:p>
            <a:pPr algn="l"/>
            <a:endParaRPr lang="nb-NO" sz="1400" dirty="0"/>
          </a:p>
          <a:p>
            <a:pPr algn="l"/>
            <a:r>
              <a:rPr lang="nb-NO" sz="1400" dirty="0"/>
              <a:t>Torkel Øien, Rådgiver Norsk </a:t>
            </a:r>
            <a:r>
              <a:rPr lang="nb-NO" sz="1400" dirty="0" err="1"/>
              <a:t>kulturskoleråd</a:t>
            </a:r>
            <a:r>
              <a:rPr lang="nb-NO" sz="1400" dirty="0"/>
              <a:t> og KS</a:t>
            </a:r>
          </a:p>
          <a:p>
            <a:endParaRPr lang="nb-NO" sz="3200" dirty="0"/>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tekst 4"/>
          <p:cNvSpPr>
            <a:spLocks noGrp="1"/>
          </p:cNvSpPr>
          <p:nvPr>
            <p:ph type="body" sz="quarter" idx="14"/>
          </p:nvPr>
        </p:nvSpPr>
        <p:spPr/>
        <p:txBody>
          <a:bodyPr/>
          <a:lstStyle/>
          <a:p>
            <a:r>
              <a:rPr lang="nb-NO" dirty="0"/>
              <a:t>Noen tanker om arbeidstidsavtale</a:t>
            </a:r>
          </a:p>
        </p:txBody>
      </p:sp>
    </p:spTree>
    <p:extLst>
      <p:ext uri="{BB962C8B-B14F-4D97-AF65-F5344CB8AC3E}">
        <p14:creationId xmlns:p14="http://schemas.microsoft.com/office/powerpoint/2010/main" val="2376135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rotWithShape="1">
          <a:blip r:embed="rId3">
            <a:extLst>
              <a:ext uri="{28A0092B-C50C-407E-A947-70E740481C1C}">
                <a14:useLocalDpi xmlns:a14="http://schemas.microsoft.com/office/drawing/2010/main" val="0"/>
              </a:ext>
            </a:extLst>
          </a:blip>
          <a:srcRect r="4474"/>
          <a:stretch/>
        </p:blipFill>
        <p:spPr>
          <a:xfrm>
            <a:off x="5621678" y="985623"/>
            <a:ext cx="5732122" cy="4500435"/>
          </a:xfrm>
          <a:prstGeom prst="rect">
            <a:avLst/>
          </a:prstGeom>
        </p:spPr>
      </p:pic>
      <p:sp>
        <p:nvSpPr>
          <p:cNvPr id="10" name="Tittel 9"/>
          <p:cNvSpPr>
            <a:spLocks noGrp="1"/>
          </p:cNvSpPr>
          <p:nvPr>
            <p:ph type="title"/>
          </p:nvPr>
        </p:nvSpPr>
        <p:spPr/>
        <p:txBody>
          <a:bodyPr/>
          <a:lstStyle/>
          <a:p>
            <a:r>
              <a:rPr lang="nb-NO" dirty="0"/>
              <a:t>Arbeidsplanfestet tid: Andre gjøremål</a:t>
            </a:r>
          </a:p>
        </p:txBody>
      </p:sp>
      <p:sp>
        <p:nvSpPr>
          <p:cNvPr id="3" name="Undertittel 2"/>
          <p:cNvSpPr>
            <a:spLocks noGrp="1"/>
          </p:cNvSpPr>
          <p:nvPr>
            <p:ph idx="1"/>
          </p:nvPr>
        </p:nvSpPr>
        <p:spPr/>
        <p:txBody>
          <a:bodyPr/>
          <a:lstStyle/>
          <a:p>
            <a:pPr marL="342900" indent="-342900">
              <a:buFont typeface="Arial" panose="020B0604020202020204" pitchFamily="34" charset="0"/>
              <a:buChar char="•"/>
            </a:pPr>
            <a:r>
              <a:rPr lang="nb-NO" dirty="0"/>
              <a:t> Ekstra egenøving </a:t>
            </a:r>
          </a:p>
          <a:p>
            <a:pPr marL="342900" indent="-342900">
              <a:buFont typeface="Arial" panose="020B0604020202020204" pitchFamily="34" charset="0"/>
              <a:buChar char="•"/>
            </a:pPr>
            <a:r>
              <a:rPr lang="nb-NO" dirty="0"/>
              <a:t> Foreldrekontakt/Utviklingssamtaler</a:t>
            </a:r>
          </a:p>
          <a:p>
            <a:pPr marL="342900" indent="-342900">
              <a:buFont typeface="Arial" panose="020B0604020202020204" pitchFamily="34" charset="0"/>
              <a:buChar char="•"/>
            </a:pPr>
            <a:r>
              <a:rPr lang="nb-NO" dirty="0"/>
              <a:t> Obligatoriske pauser</a:t>
            </a:r>
          </a:p>
          <a:p>
            <a:pPr marL="342900" indent="-342900">
              <a:buFont typeface="Arial" panose="020B0604020202020204" pitchFamily="34" charset="0"/>
              <a:buChar char="•"/>
            </a:pPr>
            <a:r>
              <a:rPr lang="nb-NO" dirty="0"/>
              <a:t> Plandager</a:t>
            </a:r>
          </a:p>
          <a:p>
            <a:pPr marL="342900" indent="-342900">
              <a:buFont typeface="Arial" panose="020B0604020202020204" pitchFamily="34" charset="0"/>
              <a:buChar char="•"/>
            </a:pPr>
            <a:r>
              <a:rPr lang="nb-NO" dirty="0"/>
              <a:t> Felles personalmøter inkl. faggruppearbeid </a:t>
            </a:r>
          </a:p>
          <a:p>
            <a:pPr marL="342900" indent="-342900">
              <a:buFont typeface="Arial" panose="020B0604020202020204" pitchFamily="34" charset="0"/>
              <a:buChar char="•"/>
            </a:pPr>
            <a:r>
              <a:rPr lang="nb-NO" dirty="0"/>
              <a:t> Off. konserter </a:t>
            </a:r>
          </a:p>
          <a:p>
            <a:pPr marL="342900" indent="-342900">
              <a:buFont typeface="Arial" panose="020B0604020202020204" pitchFamily="34" charset="0"/>
              <a:buChar char="•"/>
            </a:pPr>
            <a:r>
              <a:rPr lang="nb-NO" dirty="0"/>
              <a:t> Diverse</a:t>
            </a:r>
          </a:p>
        </p:txBody>
      </p:sp>
      <p:sp>
        <p:nvSpPr>
          <p:cNvPr id="9" name="Plassholder for tekst 6"/>
          <p:cNvSpPr>
            <a:spLocks noGrp="1"/>
          </p:cNvSpPr>
          <p:nvPr>
            <p:ph type="body" sz="quarter" idx="14"/>
          </p:nvPr>
        </p:nvSpPr>
        <p:spPr/>
        <p:txBody>
          <a:bodyPr/>
          <a:lstStyle/>
          <a:p>
            <a:r>
              <a:rPr lang="nb-NO" dirty="0"/>
              <a:t>Arbeidstidsavtale for kulturskoleansatte</a:t>
            </a:r>
          </a:p>
        </p:txBody>
      </p:sp>
      <p:pic>
        <p:nvPicPr>
          <p:cNvPr id="5" name="Bil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2718" y="5074159"/>
            <a:ext cx="3859188" cy="1607995"/>
          </a:xfrm>
          <a:prstGeom prst="rect">
            <a:avLst/>
          </a:prstGeom>
        </p:spPr>
      </p:pic>
    </p:spTree>
    <p:extLst>
      <p:ext uri="{BB962C8B-B14F-4D97-AF65-F5344CB8AC3E}">
        <p14:creationId xmlns:p14="http://schemas.microsoft.com/office/powerpoint/2010/main" val="157876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rotWithShape="1">
          <a:blip r:embed="rId3">
            <a:extLst>
              <a:ext uri="{28A0092B-C50C-407E-A947-70E740481C1C}">
                <a14:useLocalDpi xmlns:a14="http://schemas.microsoft.com/office/drawing/2010/main" val="0"/>
              </a:ext>
            </a:extLst>
          </a:blip>
          <a:srcRect r="4474"/>
          <a:stretch/>
        </p:blipFill>
        <p:spPr>
          <a:xfrm>
            <a:off x="5621678" y="985623"/>
            <a:ext cx="5732122" cy="4500435"/>
          </a:xfrm>
          <a:prstGeom prst="rect">
            <a:avLst/>
          </a:prstGeom>
        </p:spPr>
      </p:pic>
      <p:sp>
        <p:nvSpPr>
          <p:cNvPr id="10" name="Tittel 9"/>
          <p:cNvSpPr>
            <a:spLocks noGrp="1"/>
          </p:cNvSpPr>
          <p:nvPr>
            <p:ph type="title"/>
          </p:nvPr>
        </p:nvSpPr>
        <p:spPr/>
        <p:txBody>
          <a:bodyPr/>
          <a:lstStyle/>
          <a:p>
            <a:r>
              <a:rPr lang="nb-NO" dirty="0"/>
              <a:t>Andre gjøremål - dialog</a:t>
            </a:r>
          </a:p>
        </p:txBody>
      </p:sp>
      <p:sp>
        <p:nvSpPr>
          <p:cNvPr id="3" name="Undertittel 2"/>
          <p:cNvSpPr>
            <a:spLocks noGrp="1"/>
          </p:cNvSpPr>
          <p:nvPr>
            <p:ph idx="1"/>
          </p:nvPr>
        </p:nvSpPr>
        <p:spPr>
          <a:xfrm>
            <a:off x="1314674" y="2349333"/>
            <a:ext cx="4781326" cy="3856627"/>
          </a:xfrm>
        </p:spPr>
        <p:txBody>
          <a:bodyPr/>
          <a:lstStyle/>
          <a:p>
            <a:pPr marL="342900" indent="-342900">
              <a:buFont typeface="Arial" panose="020B0604020202020204" pitchFamily="34" charset="0"/>
              <a:buChar char="•"/>
            </a:pPr>
            <a:r>
              <a:rPr lang="nb-NO" dirty="0"/>
              <a:t>Hva er viktige prioriteringer her hos oss?</a:t>
            </a:r>
          </a:p>
          <a:p>
            <a:pPr marL="342900" indent="-342900">
              <a:buFont typeface="Arial" panose="020B0604020202020204" pitchFamily="34" charset="0"/>
              <a:buChar char="•"/>
            </a:pPr>
            <a:r>
              <a:rPr lang="nb-NO" dirty="0"/>
              <a:t>Hvordan skal vi komme frem til disse prioriteringene hos oss?</a:t>
            </a:r>
          </a:p>
          <a:p>
            <a:pPr marL="342900" indent="-342900">
              <a:buFont typeface="Arial" panose="020B0604020202020204" pitchFamily="34" charset="0"/>
              <a:buChar char="•"/>
            </a:pPr>
            <a:r>
              <a:rPr lang="nb-NO" dirty="0"/>
              <a:t>Hvordan ser det ut i dag?</a:t>
            </a:r>
          </a:p>
        </p:txBody>
      </p:sp>
      <p:sp>
        <p:nvSpPr>
          <p:cNvPr id="9" name="Plassholder for tekst 6"/>
          <p:cNvSpPr>
            <a:spLocks noGrp="1"/>
          </p:cNvSpPr>
          <p:nvPr>
            <p:ph type="body" sz="quarter" idx="14"/>
          </p:nvPr>
        </p:nvSpPr>
        <p:spPr/>
        <p:txBody>
          <a:bodyPr/>
          <a:lstStyle/>
          <a:p>
            <a:r>
              <a:rPr lang="nb-NO" dirty="0"/>
              <a:t>Arbeidstidsavtale for kulturskoleansatte</a:t>
            </a:r>
          </a:p>
        </p:txBody>
      </p:sp>
      <p:pic>
        <p:nvPicPr>
          <p:cNvPr id="5" name="Bil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2718" y="5074159"/>
            <a:ext cx="3859188" cy="1607995"/>
          </a:xfrm>
          <a:prstGeom prst="rect">
            <a:avLst/>
          </a:prstGeom>
        </p:spPr>
      </p:pic>
    </p:spTree>
    <p:extLst>
      <p:ext uri="{BB962C8B-B14F-4D97-AF65-F5344CB8AC3E}">
        <p14:creationId xmlns:p14="http://schemas.microsoft.com/office/powerpoint/2010/main" val="80897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p:cNvSpPr>
            <a:spLocks noGrp="1"/>
          </p:cNvSpPr>
          <p:nvPr>
            <p:ph type="title"/>
          </p:nvPr>
        </p:nvSpPr>
        <p:spPr/>
        <p:txBody>
          <a:bodyPr/>
          <a:lstStyle/>
          <a:p>
            <a:r>
              <a:rPr lang="nb-NO" dirty="0"/>
              <a:t>ÅRSVERKET</a:t>
            </a:r>
          </a:p>
        </p:txBody>
      </p:sp>
      <p:sp>
        <p:nvSpPr>
          <p:cNvPr id="3" name="Undertittel 2"/>
          <p:cNvSpPr>
            <a:spLocks noGrp="1"/>
          </p:cNvSpPr>
          <p:nvPr>
            <p:ph idx="1"/>
          </p:nvPr>
        </p:nvSpPr>
        <p:spPr/>
        <p:txBody>
          <a:bodyPr/>
          <a:lstStyle/>
          <a:p>
            <a:pPr lvl="0"/>
            <a:r>
              <a:rPr lang="nb-NO" dirty="0"/>
              <a:t>Egendisponering (387,5)</a:t>
            </a:r>
          </a:p>
          <a:p>
            <a:pPr lvl="1"/>
            <a:r>
              <a:rPr lang="nb-NO" dirty="0">
                <a:latin typeface="+mn-lt"/>
              </a:rPr>
              <a:t>Hva forventes at dere bruker denne tiden til?</a:t>
            </a:r>
          </a:p>
          <a:p>
            <a:pPr lvl="1"/>
            <a:r>
              <a:rPr lang="nb-NO" dirty="0">
                <a:latin typeface="+mn-lt"/>
              </a:rPr>
              <a:t>Hvordan kan de ansatte forholde seg til denne tiden?</a:t>
            </a:r>
          </a:p>
          <a:p>
            <a:pPr lvl="1"/>
            <a:r>
              <a:rPr lang="nb-NO" dirty="0">
                <a:latin typeface="+mn-lt"/>
              </a:rPr>
              <a:t>Lager alle en plan ?</a:t>
            </a:r>
          </a:p>
          <a:p>
            <a:r>
              <a:rPr lang="nb-NO" sz="1200" b="1" dirty="0"/>
              <a:t>	</a:t>
            </a:r>
            <a:endParaRPr lang="nb-NO" sz="1200" dirty="0"/>
          </a:p>
          <a:p>
            <a:r>
              <a:rPr lang="nb-NO" sz="1200" dirty="0"/>
              <a:t> </a:t>
            </a:r>
          </a:p>
        </p:txBody>
      </p:sp>
      <p:sp>
        <p:nvSpPr>
          <p:cNvPr id="9" name="Plassholder for tekst 6"/>
          <p:cNvSpPr>
            <a:spLocks noGrp="1"/>
          </p:cNvSpPr>
          <p:nvPr>
            <p:ph type="body" sz="quarter" idx="14"/>
          </p:nvPr>
        </p:nvSpPr>
        <p:spPr/>
        <p:txBody>
          <a:bodyPr/>
          <a:lstStyle/>
          <a:p>
            <a:r>
              <a:rPr lang="nb-NO" dirty="0"/>
              <a:t>Arbeidstidsavtale for kulturskoleansatte</a:t>
            </a:r>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0" y="511015"/>
            <a:ext cx="2209800" cy="2066925"/>
          </a:xfrm>
          <a:prstGeom prst="rect">
            <a:avLst/>
          </a:prstGeom>
        </p:spPr>
      </p:pic>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9112" y="4062835"/>
            <a:ext cx="2143125" cy="2143125"/>
          </a:xfrm>
          <a:prstGeom prst="rect">
            <a:avLst/>
          </a:prstGeom>
        </p:spPr>
      </p:pic>
    </p:spTree>
    <p:extLst>
      <p:ext uri="{BB962C8B-B14F-4D97-AF65-F5344CB8AC3E}">
        <p14:creationId xmlns:p14="http://schemas.microsoft.com/office/powerpoint/2010/main" val="57493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p:cNvSpPr>
            <a:spLocks noGrp="1"/>
          </p:cNvSpPr>
          <p:nvPr>
            <p:ph type="title"/>
          </p:nvPr>
        </p:nvSpPr>
        <p:spPr/>
        <p:txBody>
          <a:bodyPr/>
          <a:lstStyle/>
          <a:p>
            <a:r>
              <a:rPr lang="nb-NO" dirty="0"/>
              <a:t>ÅRSVERKET - dialog</a:t>
            </a:r>
          </a:p>
        </p:txBody>
      </p:sp>
      <p:sp>
        <p:nvSpPr>
          <p:cNvPr id="3" name="Undertittel 2"/>
          <p:cNvSpPr>
            <a:spLocks noGrp="1"/>
          </p:cNvSpPr>
          <p:nvPr>
            <p:ph idx="1"/>
          </p:nvPr>
        </p:nvSpPr>
        <p:spPr/>
        <p:txBody>
          <a:bodyPr/>
          <a:lstStyle/>
          <a:p>
            <a:pPr lvl="0"/>
            <a:r>
              <a:rPr lang="nb-NO" dirty="0"/>
              <a:t>Egendisponering (387,5)</a:t>
            </a:r>
          </a:p>
          <a:p>
            <a:pPr lvl="0"/>
            <a:r>
              <a:rPr lang="nb-NO" dirty="0"/>
              <a:t>Tid som skal komme kulturskolens mål, oppgaver og aktiviteter til gode…</a:t>
            </a:r>
          </a:p>
          <a:p>
            <a:r>
              <a:rPr lang="nb-NO" sz="1200" b="1" dirty="0"/>
              <a:t>	</a:t>
            </a:r>
            <a:endParaRPr lang="nb-NO" sz="1200" dirty="0"/>
          </a:p>
          <a:p>
            <a:pPr marL="342900" indent="-342900">
              <a:buFont typeface="Arial" panose="020B0604020202020204" pitchFamily="34" charset="0"/>
              <a:buChar char="•"/>
            </a:pPr>
            <a:r>
              <a:rPr lang="nb-NO" dirty="0"/>
              <a:t>Hvilke oppgaver forventer vi at denne tiden benyttes til?</a:t>
            </a:r>
          </a:p>
          <a:p>
            <a:pPr marL="342900" indent="-342900">
              <a:buFont typeface="Arial" panose="020B0604020202020204" pitchFamily="34" charset="0"/>
              <a:buChar char="•"/>
            </a:pPr>
            <a:r>
              <a:rPr lang="nb-NO" dirty="0"/>
              <a:t>Når og hva bruker du din selvstendige tid til?</a:t>
            </a:r>
          </a:p>
          <a:p>
            <a:pPr marL="342900" indent="-342900">
              <a:buFont typeface="Arial" panose="020B0604020202020204" pitchFamily="34" charset="0"/>
              <a:buChar char="•"/>
            </a:pPr>
            <a:r>
              <a:rPr lang="nb-NO" dirty="0"/>
              <a:t>Hva tenker du av annet som kan være en del av dette?</a:t>
            </a:r>
          </a:p>
          <a:p>
            <a:endParaRPr lang="nb-NO" sz="1200" dirty="0"/>
          </a:p>
          <a:p>
            <a:endParaRPr lang="nb-NO" sz="1200" dirty="0"/>
          </a:p>
        </p:txBody>
      </p:sp>
      <p:sp>
        <p:nvSpPr>
          <p:cNvPr id="9" name="Plassholder for tekst 6"/>
          <p:cNvSpPr>
            <a:spLocks noGrp="1"/>
          </p:cNvSpPr>
          <p:nvPr>
            <p:ph type="body" sz="quarter" idx="14"/>
          </p:nvPr>
        </p:nvSpPr>
        <p:spPr/>
        <p:txBody>
          <a:bodyPr/>
          <a:lstStyle/>
          <a:p>
            <a:r>
              <a:rPr lang="nb-NO" dirty="0"/>
              <a:t>Arbeidstidsavtale for kulturskoleansatte</a:t>
            </a:r>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0" y="511015"/>
            <a:ext cx="2209800" cy="2066925"/>
          </a:xfrm>
          <a:prstGeom prst="rect">
            <a:avLst/>
          </a:prstGeom>
        </p:spPr>
      </p:pic>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9112" y="4062835"/>
            <a:ext cx="2143125" cy="2143125"/>
          </a:xfrm>
          <a:prstGeom prst="rect">
            <a:avLst/>
          </a:prstGeom>
        </p:spPr>
      </p:pic>
    </p:spTree>
    <p:extLst>
      <p:ext uri="{BB962C8B-B14F-4D97-AF65-F5344CB8AC3E}">
        <p14:creationId xmlns:p14="http://schemas.microsoft.com/office/powerpoint/2010/main" val="59535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559" y="2173683"/>
            <a:ext cx="5619334" cy="4207926"/>
          </a:xfrm>
          <a:prstGeom prst="rect">
            <a:avLst/>
          </a:prstGeom>
        </p:spPr>
      </p:pic>
      <p:sp>
        <p:nvSpPr>
          <p:cNvPr id="10" name="Tittel 9"/>
          <p:cNvSpPr>
            <a:spLocks noGrp="1"/>
          </p:cNvSpPr>
          <p:nvPr>
            <p:ph type="title"/>
          </p:nvPr>
        </p:nvSpPr>
        <p:spPr/>
        <p:txBody>
          <a:bodyPr/>
          <a:lstStyle/>
          <a:p>
            <a:r>
              <a:rPr lang="nb-NO" dirty="0"/>
              <a:t>Undervisningsåret</a:t>
            </a:r>
          </a:p>
        </p:txBody>
      </p:sp>
      <p:sp>
        <p:nvSpPr>
          <p:cNvPr id="3" name="Undertittel 2"/>
          <p:cNvSpPr>
            <a:spLocks noGrp="1"/>
          </p:cNvSpPr>
          <p:nvPr>
            <p:ph idx="1"/>
          </p:nvPr>
        </p:nvSpPr>
        <p:spPr/>
        <p:txBody>
          <a:bodyPr/>
          <a:lstStyle/>
          <a:p>
            <a:pPr marL="342900" lvl="0" indent="-342900">
              <a:buFont typeface="Arial" panose="020B0604020202020204" pitchFamily="34" charset="0"/>
              <a:buChar char="•"/>
            </a:pPr>
            <a:r>
              <a:rPr lang="nb-NO" dirty="0"/>
              <a:t>Undervisningsårets lengde</a:t>
            </a:r>
          </a:p>
          <a:p>
            <a:pPr marL="342900" lvl="0" indent="-342900">
              <a:buFont typeface="Arial" panose="020B0604020202020204" pitchFamily="34" charset="0"/>
              <a:buChar char="•"/>
            </a:pPr>
            <a:r>
              <a:rPr lang="nb-NO" dirty="0"/>
              <a:t>Antall uker </a:t>
            </a:r>
          </a:p>
          <a:p>
            <a:pPr marL="342900" lvl="0" indent="-342900">
              <a:buFont typeface="Arial" panose="020B0604020202020204" pitchFamily="34" charset="0"/>
              <a:buChar char="•"/>
            </a:pPr>
            <a:r>
              <a:rPr lang="nb-NO" dirty="0"/>
              <a:t>Er det greit å komprimere så mye?</a:t>
            </a:r>
          </a:p>
          <a:p>
            <a:pPr marL="342900" lvl="0" indent="-342900">
              <a:buFont typeface="Arial" panose="020B0604020202020204" pitchFamily="34" charset="0"/>
              <a:buChar char="•"/>
            </a:pPr>
            <a:r>
              <a:rPr lang="nb-NO" dirty="0"/>
              <a:t>Planleggingstid?</a:t>
            </a:r>
          </a:p>
        </p:txBody>
      </p:sp>
      <p:sp>
        <p:nvSpPr>
          <p:cNvPr id="9" name="Plassholder for tekst 6"/>
          <p:cNvSpPr>
            <a:spLocks noGrp="1"/>
          </p:cNvSpPr>
          <p:nvPr>
            <p:ph type="body" sz="quarter" idx="14"/>
          </p:nvPr>
        </p:nvSpPr>
        <p:spPr/>
        <p:txBody>
          <a:bodyPr/>
          <a:lstStyle/>
          <a:p>
            <a:r>
              <a:rPr lang="nb-NO" dirty="0"/>
              <a:t>Arbeidstidsavtale for kulturskoleansatte</a:t>
            </a:r>
          </a:p>
        </p:txBody>
      </p:sp>
    </p:spTree>
    <p:extLst>
      <p:ext uri="{BB962C8B-B14F-4D97-AF65-F5344CB8AC3E}">
        <p14:creationId xmlns:p14="http://schemas.microsoft.com/office/powerpoint/2010/main" val="255808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p:cNvSpPr>
            <a:spLocks noGrp="1"/>
          </p:cNvSpPr>
          <p:nvPr>
            <p:ph type="title"/>
          </p:nvPr>
        </p:nvSpPr>
        <p:spPr/>
        <p:txBody>
          <a:bodyPr/>
          <a:lstStyle/>
          <a:p>
            <a:r>
              <a:rPr lang="nb-NO" dirty="0"/>
              <a:t>Hvordan benytte ressursene «best mulig»?</a:t>
            </a:r>
          </a:p>
        </p:txBody>
      </p:sp>
      <p:sp>
        <p:nvSpPr>
          <p:cNvPr id="3" name="Undertittel 2"/>
          <p:cNvSpPr>
            <a:spLocks noGrp="1"/>
          </p:cNvSpPr>
          <p:nvPr>
            <p:ph idx="1"/>
          </p:nvPr>
        </p:nvSpPr>
        <p:spPr/>
        <p:txBody>
          <a:bodyPr/>
          <a:lstStyle/>
          <a:p>
            <a:r>
              <a:rPr lang="nb-NO" dirty="0"/>
              <a:t>Kvalitet er ikke en privatsak, men en skolesak med rektor som leder og regissør. Det er ikke en privatsak å eie en kulturskole, like lite som det er en privatsak å arbeide der. </a:t>
            </a:r>
          </a:p>
          <a:p>
            <a:r>
              <a:rPr lang="nb-NO" dirty="0"/>
              <a:t>Hvordan skape den optimale balanse mellom målrettet samhandlende virksomhet og frihet for den enkeltes kraft og kreativitet?</a:t>
            </a:r>
          </a:p>
          <a:p>
            <a:r>
              <a:rPr lang="nb-NO" dirty="0"/>
              <a:t>Hvilke styringsverktøy trenger vi?</a:t>
            </a:r>
          </a:p>
        </p:txBody>
      </p:sp>
      <p:sp>
        <p:nvSpPr>
          <p:cNvPr id="9" name="Plassholder for tekst 6"/>
          <p:cNvSpPr>
            <a:spLocks noGrp="1"/>
          </p:cNvSpPr>
          <p:nvPr>
            <p:ph type="body" sz="quarter" idx="14"/>
          </p:nvPr>
        </p:nvSpPr>
        <p:spPr/>
        <p:txBody>
          <a:bodyPr/>
          <a:lstStyle/>
          <a:p>
            <a:r>
              <a:rPr lang="nb-NO" dirty="0"/>
              <a:t>Arbeidstidsavtale for kulturskoleansatte</a:t>
            </a:r>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674" y="4206240"/>
            <a:ext cx="8165226" cy="2651760"/>
          </a:xfrm>
          <a:prstGeom prst="rect">
            <a:avLst/>
          </a:prstGeom>
        </p:spPr>
      </p:pic>
    </p:spTree>
    <p:extLst>
      <p:ext uri="{BB962C8B-B14F-4D97-AF65-F5344CB8AC3E}">
        <p14:creationId xmlns:p14="http://schemas.microsoft.com/office/powerpoint/2010/main" val="19975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p:cNvSpPr>
            <a:spLocks noGrp="1"/>
          </p:cNvSpPr>
          <p:nvPr>
            <p:ph type="title"/>
          </p:nvPr>
        </p:nvSpPr>
        <p:spPr/>
        <p:txBody>
          <a:bodyPr/>
          <a:lstStyle/>
          <a:p>
            <a:r>
              <a:rPr lang="nb-NO" dirty="0"/>
              <a:t>Del rundt bordet</a:t>
            </a:r>
          </a:p>
        </p:txBody>
      </p:sp>
      <p:sp>
        <p:nvSpPr>
          <p:cNvPr id="3" name="Undertittel 2"/>
          <p:cNvSpPr>
            <a:spLocks noGrp="1"/>
          </p:cNvSpPr>
          <p:nvPr>
            <p:ph idx="1"/>
          </p:nvPr>
        </p:nvSpPr>
        <p:spPr/>
        <p:txBody>
          <a:bodyPr/>
          <a:lstStyle/>
          <a:p>
            <a:r>
              <a:rPr lang="nb-NO" dirty="0"/>
              <a:t>Hvilke prioriteringer gjør dere i den kulturskolen du jobber i – hva er førende for bruk av arbeidsplanfestet tid ?</a:t>
            </a:r>
          </a:p>
          <a:p>
            <a:endParaRPr lang="nb-NO" dirty="0"/>
          </a:p>
          <a:p>
            <a:r>
              <a:rPr lang="nb-NO" dirty="0"/>
              <a:t>Hvordan benyttes tiden når dere møtes i team eller alle ansatte? </a:t>
            </a:r>
          </a:p>
          <a:p>
            <a:endParaRPr lang="nb-NO" dirty="0"/>
          </a:p>
          <a:p>
            <a:r>
              <a:rPr lang="nb-NO" dirty="0"/>
              <a:t>Hva er den optimale bruk av tid i fellesskapet, slik du ser det, og hva skal eventuelt til for å komme dit?</a:t>
            </a:r>
          </a:p>
        </p:txBody>
      </p:sp>
      <p:sp>
        <p:nvSpPr>
          <p:cNvPr id="9" name="Plassholder for tekst 6"/>
          <p:cNvSpPr>
            <a:spLocks noGrp="1"/>
          </p:cNvSpPr>
          <p:nvPr>
            <p:ph type="body" sz="quarter" idx="14"/>
          </p:nvPr>
        </p:nvSpPr>
        <p:spPr/>
        <p:txBody>
          <a:bodyPr/>
          <a:lstStyle/>
          <a:p>
            <a:r>
              <a:rPr lang="nb-NO" dirty="0"/>
              <a:t>Arbeidstidsavtale for kulturskoleansatte</a:t>
            </a:r>
          </a:p>
        </p:txBody>
      </p:sp>
    </p:spTree>
    <p:extLst>
      <p:ext uri="{BB962C8B-B14F-4D97-AF65-F5344CB8AC3E}">
        <p14:creationId xmlns:p14="http://schemas.microsoft.com/office/powerpoint/2010/main" val="355830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p:cNvSpPr>
            <a:spLocks noGrp="1"/>
          </p:cNvSpPr>
          <p:nvPr>
            <p:ph type="title"/>
          </p:nvPr>
        </p:nvSpPr>
        <p:spPr/>
        <p:txBody>
          <a:bodyPr/>
          <a:lstStyle/>
          <a:p>
            <a:r>
              <a:rPr lang="nb-NO" dirty="0"/>
              <a:t>Del rundt bordet</a:t>
            </a:r>
          </a:p>
        </p:txBody>
      </p:sp>
      <p:sp>
        <p:nvSpPr>
          <p:cNvPr id="3" name="Undertittel 2"/>
          <p:cNvSpPr>
            <a:spLocks noGrp="1"/>
          </p:cNvSpPr>
          <p:nvPr>
            <p:ph idx="1"/>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nb-NO" dirty="0"/>
              <a:t>Om dere skulle lage en modell, for best mulig læring for enkeltpersoner – og for organisasjonen, hvordan ønsker dere at den ser ut?</a:t>
            </a:r>
          </a:p>
        </p:txBody>
      </p:sp>
      <p:sp>
        <p:nvSpPr>
          <p:cNvPr id="9" name="Plassholder for tekst 6"/>
          <p:cNvSpPr>
            <a:spLocks noGrp="1"/>
          </p:cNvSpPr>
          <p:nvPr>
            <p:ph type="body" sz="quarter" idx="14"/>
          </p:nvPr>
        </p:nvSpPr>
        <p:spPr/>
        <p:txBody>
          <a:bodyPr/>
          <a:lstStyle/>
          <a:p>
            <a:r>
              <a:rPr lang="nb-NO" dirty="0"/>
              <a:t>Arbeidstidsavtale for kulturskoleansatte</a:t>
            </a:r>
          </a:p>
        </p:txBody>
      </p:sp>
      <p:sp>
        <p:nvSpPr>
          <p:cNvPr id="2" name="Ellipse 1">
            <a:extLst>
              <a:ext uri="{FF2B5EF4-FFF2-40B4-BE49-F238E27FC236}">
                <a16:creationId xmlns:a16="http://schemas.microsoft.com/office/drawing/2014/main" id="{9B0C8F98-1870-4B5A-A03D-A9DF835E0414}"/>
              </a:ext>
            </a:extLst>
          </p:cNvPr>
          <p:cNvSpPr/>
          <p:nvPr/>
        </p:nvSpPr>
        <p:spPr>
          <a:xfrm>
            <a:off x="4937760" y="3712464"/>
            <a:ext cx="3127248" cy="1609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Fellesmøtet</a:t>
            </a:r>
          </a:p>
        </p:txBody>
      </p:sp>
      <p:sp>
        <p:nvSpPr>
          <p:cNvPr id="4" name="Tåre 3">
            <a:extLst>
              <a:ext uri="{FF2B5EF4-FFF2-40B4-BE49-F238E27FC236}">
                <a16:creationId xmlns:a16="http://schemas.microsoft.com/office/drawing/2014/main" id="{D76652C7-0D08-4F93-9A1B-4F471AAEF48E}"/>
              </a:ext>
            </a:extLst>
          </p:cNvPr>
          <p:cNvSpPr/>
          <p:nvPr/>
        </p:nvSpPr>
        <p:spPr>
          <a:xfrm rot="3441926">
            <a:off x="1721712" y="3027648"/>
            <a:ext cx="1335024" cy="1435608"/>
          </a:xfrm>
          <a:prstGeom prst="teardrop">
            <a:avLst>
              <a:gd name="adj" fmla="val 20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åre 6">
            <a:extLst>
              <a:ext uri="{FF2B5EF4-FFF2-40B4-BE49-F238E27FC236}">
                <a16:creationId xmlns:a16="http://schemas.microsoft.com/office/drawing/2014/main" id="{81C8B4BE-DF84-4B6B-8F76-BF5033123A05}"/>
              </a:ext>
            </a:extLst>
          </p:cNvPr>
          <p:cNvSpPr/>
          <p:nvPr/>
        </p:nvSpPr>
        <p:spPr>
          <a:xfrm rot="12921216">
            <a:off x="9558813" y="2994661"/>
            <a:ext cx="1335024" cy="1435608"/>
          </a:xfrm>
          <a:prstGeom prst="teardrop">
            <a:avLst>
              <a:gd name="adj" fmla="val 200000"/>
            </a:avLst>
          </a:prstGeom>
          <a:solidFill>
            <a:srgbClr val="C6C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åre 7">
            <a:extLst>
              <a:ext uri="{FF2B5EF4-FFF2-40B4-BE49-F238E27FC236}">
                <a16:creationId xmlns:a16="http://schemas.microsoft.com/office/drawing/2014/main" id="{79D8CFFF-B41C-4260-8C2E-C43F3243B090}"/>
              </a:ext>
            </a:extLst>
          </p:cNvPr>
          <p:cNvSpPr/>
          <p:nvPr/>
        </p:nvSpPr>
        <p:spPr>
          <a:xfrm rot="1905398">
            <a:off x="2341581" y="4760994"/>
            <a:ext cx="1335024" cy="1435608"/>
          </a:xfrm>
          <a:prstGeom prst="teardrop">
            <a:avLst>
              <a:gd name="adj" fmla="val 20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åre 10">
            <a:extLst>
              <a:ext uri="{FF2B5EF4-FFF2-40B4-BE49-F238E27FC236}">
                <a16:creationId xmlns:a16="http://schemas.microsoft.com/office/drawing/2014/main" id="{0B24038F-C454-4938-B146-5E3BBA15AD88}"/>
              </a:ext>
            </a:extLst>
          </p:cNvPr>
          <p:cNvSpPr/>
          <p:nvPr/>
        </p:nvSpPr>
        <p:spPr>
          <a:xfrm rot="14234268">
            <a:off x="9287120" y="4672980"/>
            <a:ext cx="1335024" cy="1435608"/>
          </a:xfrm>
          <a:prstGeom prst="teardrop">
            <a:avLst>
              <a:gd name="adj" fmla="val 20000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ankeboble: sky 4">
            <a:extLst>
              <a:ext uri="{FF2B5EF4-FFF2-40B4-BE49-F238E27FC236}">
                <a16:creationId xmlns:a16="http://schemas.microsoft.com/office/drawing/2014/main" id="{1A59BF20-B4C7-4821-A754-9E8ADB32AC0A}"/>
              </a:ext>
            </a:extLst>
          </p:cNvPr>
          <p:cNvSpPr/>
          <p:nvPr/>
        </p:nvSpPr>
        <p:spPr>
          <a:xfrm>
            <a:off x="6096000" y="324663"/>
            <a:ext cx="5858256" cy="1705321"/>
          </a:xfrm>
          <a:prstGeom prst="cloudCallout">
            <a:avLst>
              <a:gd name="adj1" fmla="val -75113"/>
              <a:gd name="adj2" fmla="val 6770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a:solidFill>
                  <a:schemeClr val="tx1"/>
                </a:solidFill>
              </a:rPr>
              <a:t>Læring, medvirkning, utvikling, engasjement</a:t>
            </a:r>
          </a:p>
          <a:p>
            <a:pPr algn="ctr"/>
            <a:endParaRPr lang="nb-NO" dirty="0"/>
          </a:p>
        </p:txBody>
      </p:sp>
    </p:spTree>
    <p:extLst>
      <p:ext uri="{BB962C8B-B14F-4D97-AF65-F5344CB8AC3E}">
        <p14:creationId xmlns:p14="http://schemas.microsoft.com/office/powerpoint/2010/main" val="25806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dirty="0"/>
              <a:t>Konkretiser</a:t>
            </a:r>
            <a:endParaRPr lang="nb-NO" dirty="0">
              <a:latin typeface="+mn-lt"/>
            </a:endParaRPr>
          </a:p>
        </p:txBody>
      </p:sp>
      <p:sp>
        <p:nvSpPr>
          <p:cNvPr id="3" name="Plassholder for innhold 2"/>
          <p:cNvSpPr>
            <a:spLocks noGrp="1"/>
          </p:cNvSpPr>
          <p:nvPr>
            <p:ph idx="1"/>
          </p:nvPr>
        </p:nvSpPr>
        <p:spPr/>
        <p:txBody>
          <a:bodyPr>
            <a:normAutofit/>
          </a:bodyPr>
          <a:lstStyle/>
          <a:p>
            <a:pPr marL="685800" indent="-685800">
              <a:buFont typeface="Arial" panose="020B0604020202020204" pitchFamily="34" charset="0"/>
              <a:buChar char="•"/>
            </a:pPr>
            <a:r>
              <a:rPr lang="nb-NO" sz="2600" dirty="0"/>
              <a:t>Skriv fellesmøtet i midten</a:t>
            </a:r>
          </a:p>
          <a:p>
            <a:pPr marL="685800" indent="-685800">
              <a:buFont typeface="Arial" panose="020B0604020202020204" pitchFamily="34" charset="0"/>
              <a:buChar char="•"/>
            </a:pPr>
            <a:r>
              <a:rPr lang="nb-NO" sz="2600" dirty="0"/>
              <a:t>Skriv noen stikkord for hvordan og hva som skjer der – og hvorfor?</a:t>
            </a:r>
          </a:p>
          <a:p>
            <a:pPr marL="685800" indent="-685800">
              <a:buFont typeface="Arial" panose="020B0604020202020204" pitchFamily="34" charset="0"/>
              <a:buChar char="•"/>
            </a:pPr>
            <a:r>
              <a:rPr lang="nb-NO" sz="2600" dirty="0"/>
              <a:t>Hvilken effekt ønsker dere at dette skal gi organisasjonen?</a:t>
            </a:r>
          </a:p>
          <a:p>
            <a:pPr marL="685800" indent="-685800">
              <a:buFont typeface="Arial" panose="020B0604020202020204" pitchFamily="34" charset="0"/>
              <a:buChar char="•"/>
            </a:pPr>
            <a:endParaRPr lang="nb-NO" sz="4800" dirty="0"/>
          </a:p>
          <a:p>
            <a:pPr marL="0" indent="0">
              <a:buNone/>
            </a:pPr>
            <a:endParaRPr lang="nb-NO" sz="4800" dirty="0"/>
          </a:p>
        </p:txBody>
      </p:sp>
      <p:sp>
        <p:nvSpPr>
          <p:cNvPr id="4" name="Plassholder for tekst 3"/>
          <p:cNvSpPr>
            <a:spLocks noGrp="1"/>
          </p:cNvSpPr>
          <p:nvPr>
            <p:ph type="body" sz="quarter" idx="14"/>
          </p:nvPr>
        </p:nvSpPr>
        <p:spPr/>
        <p:txBody>
          <a:bodyPr/>
          <a:lstStyle/>
          <a:p>
            <a:r>
              <a:rPr lang="nb-NO" dirty="0"/>
              <a:t>Arbeidstidsavtale for kulturskoleansatte</a:t>
            </a:r>
          </a:p>
        </p:txBody>
      </p:sp>
    </p:spTree>
    <p:extLst>
      <p:ext uri="{BB962C8B-B14F-4D97-AF65-F5344CB8AC3E}">
        <p14:creationId xmlns:p14="http://schemas.microsoft.com/office/powerpoint/2010/main" val="2986274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dirty="0"/>
              <a:t>Konkretiser</a:t>
            </a:r>
            <a:endParaRPr lang="nb-NO" dirty="0">
              <a:latin typeface="+mn-lt"/>
            </a:endParaRPr>
          </a:p>
        </p:txBody>
      </p:sp>
      <p:sp>
        <p:nvSpPr>
          <p:cNvPr id="3" name="Plassholder for innhold 2"/>
          <p:cNvSpPr>
            <a:spLocks noGrp="1"/>
          </p:cNvSpPr>
          <p:nvPr>
            <p:ph idx="1"/>
          </p:nvPr>
        </p:nvSpPr>
        <p:spPr/>
        <p:txBody>
          <a:bodyPr>
            <a:normAutofit/>
          </a:bodyPr>
          <a:lstStyle/>
          <a:p>
            <a:pPr marL="685800" indent="-685800">
              <a:buFont typeface="Arial" panose="020B0604020202020204" pitchFamily="34" charset="0"/>
              <a:buChar char="•"/>
            </a:pPr>
            <a:r>
              <a:rPr lang="nb-NO" sz="2800" dirty="0"/>
              <a:t>Hva skjer på de øvrige arenaene – og hvem er involvert der?</a:t>
            </a:r>
          </a:p>
          <a:p>
            <a:pPr marL="685800" indent="-685800">
              <a:buFont typeface="Arial" panose="020B0604020202020204" pitchFamily="34" charset="0"/>
              <a:buChar char="•"/>
            </a:pPr>
            <a:r>
              <a:rPr lang="nb-NO" sz="2800" dirty="0"/>
              <a:t>Hvordan skaper vi gode forbindelseslinjer mellom arenaene og menneskene som er deltagere?</a:t>
            </a:r>
          </a:p>
          <a:p>
            <a:pPr marL="685800" indent="-685800">
              <a:buFont typeface="Arial" panose="020B0604020202020204" pitchFamily="34" charset="0"/>
              <a:buChar char="•"/>
            </a:pPr>
            <a:r>
              <a:rPr lang="nb-NO" sz="2800" dirty="0"/>
              <a:t>Skriv stikkord for den effekten dere ønsker at dette skal gi organisasjonen</a:t>
            </a:r>
          </a:p>
          <a:p>
            <a:pPr marL="0" indent="0">
              <a:buNone/>
            </a:pPr>
            <a:endParaRPr lang="nb-NO" sz="4800" dirty="0"/>
          </a:p>
        </p:txBody>
      </p:sp>
      <p:sp>
        <p:nvSpPr>
          <p:cNvPr id="4" name="Plassholder for tekst 3"/>
          <p:cNvSpPr>
            <a:spLocks noGrp="1"/>
          </p:cNvSpPr>
          <p:nvPr>
            <p:ph type="body" sz="quarter" idx="14"/>
          </p:nvPr>
        </p:nvSpPr>
        <p:spPr/>
        <p:txBody>
          <a:bodyPr/>
          <a:lstStyle/>
          <a:p>
            <a:r>
              <a:rPr lang="nb-NO" dirty="0"/>
              <a:t>Arbeidstidsavtale for kulturskoleansatte</a:t>
            </a:r>
          </a:p>
        </p:txBody>
      </p:sp>
    </p:spTree>
    <p:extLst>
      <p:ext uri="{BB962C8B-B14F-4D97-AF65-F5344CB8AC3E}">
        <p14:creationId xmlns:p14="http://schemas.microsoft.com/office/powerpoint/2010/main" val="713571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4237" y="4256313"/>
            <a:ext cx="3677051" cy="2601687"/>
          </a:xfrm>
          <a:prstGeom prst="rect">
            <a:avLst/>
          </a:prstGeom>
        </p:spPr>
      </p:pic>
      <p:sp>
        <p:nvSpPr>
          <p:cNvPr id="6" name="Tittel 5"/>
          <p:cNvSpPr>
            <a:spLocks noGrp="1"/>
          </p:cNvSpPr>
          <p:nvPr>
            <p:ph type="title"/>
          </p:nvPr>
        </p:nvSpPr>
        <p:spPr/>
        <p:txBody>
          <a:bodyPr/>
          <a:lstStyle/>
          <a:p>
            <a:r>
              <a:rPr lang="nb-NO" i="1" dirty="0"/>
              <a:t>Hvorfor trenger vi en arbeidstidsavtale?</a:t>
            </a:r>
            <a:endParaRPr lang="nb-NO" dirty="0"/>
          </a:p>
        </p:txBody>
      </p:sp>
      <p:sp>
        <p:nvSpPr>
          <p:cNvPr id="8" name="Plassholder for innhold 7"/>
          <p:cNvSpPr>
            <a:spLocks noGrp="1"/>
          </p:cNvSpPr>
          <p:nvPr>
            <p:ph idx="1"/>
          </p:nvPr>
        </p:nvSpPr>
        <p:spPr/>
        <p:txBody>
          <a:bodyPr/>
          <a:lstStyle/>
          <a:p>
            <a:r>
              <a:rPr lang="nb-NO" dirty="0"/>
              <a:t>Kreativ bruk av kulturskolens ressurser i undervisning, prosjekter og produksjon:</a:t>
            </a:r>
          </a:p>
          <a:p>
            <a:pPr marL="342900" indent="-342900">
              <a:buFont typeface="Arial" panose="020B0604020202020204" pitchFamily="34" charset="0"/>
              <a:buChar char="•"/>
            </a:pPr>
            <a:r>
              <a:rPr lang="nb-NO" dirty="0"/>
              <a:t>Hvordan benytte kulturskolens ressurser på en god måte, hvordan kan vi organisere undervisning, hva bruker vi til hva?</a:t>
            </a:r>
          </a:p>
          <a:p>
            <a:pPr marL="342900" indent="-342900">
              <a:buFont typeface="Arial" panose="020B0604020202020204" pitchFamily="34" charset="0"/>
              <a:buChar char="•"/>
            </a:pPr>
            <a:r>
              <a:rPr lang="nb-NO" dirty="0"/>
              <a:t>Hvordan skape gode arbeidsplasser, hvordan forvalte fellesskapets ressurser og bidra til «det gode liv i kommunene»?</a:t>
            </a:r>
          </a:p>
        </p:txBody>
      </p:sp>
      <p:sp>
        <p:nvSpPr>
          <p:cNvPr id="5" name="Plassholder for tekst 6"/>
          <p:cNvSpPr>
            <a:spLocks noGrp="1"/>
          </p:cNvSpPr>
          <p:nvPr>
            <p:ph type="body" sz="quarter" idx="14"/>
          </p:nvPr>
        </p:nvSpPr>
        <p:spPr/>
        <p:txBody>
          <a:bodyPr/>
          <a:lstStyle/>
          <a:p>
            <a:r>
              <a:rPr lang="nb-NO" dirty="0"/>
              <a:t>Arbeidstidsavtale for kulturskoleansatte</a:t>
            </a:r>
          </a:p>
        </p:txBody>
      </p:sp>
    </p:spTree>
    <p:extLst>
      <p:ext uri="{BB962C8B-B14F-4D97-AF65-F5344CB8AC3E}">
        <p14:creationId xmlns:p14="http://schemas.microsoft.com/office/powerpoint/2010/main" val="283357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7200" dirty="0">
                <a:latin typeface="+mn-lt"/>
              </a:rPr>
              <a:t>LYKKE TIL!</a:t>
            </a:r>
          </a:p>
        </p:txBody>
      </p:sp>
      <p:sp>
        <p:nvSpPr>
          <p:cNvPr id="3" name="Plassholder for innhold 2"/>
          <p:cNvSpPr>
            <a:spLocks noGrp="1"/>
          </p:cNvSpPr>
          <p:nvPr>
            <p:ph idx="1"/>
          </p:nvPr>
        </p:nvSpPr>
        <p:spPr/>
        <p:txBody>
          <a:bodyPr>
            <a:normAutofit/>
          </a:bodyPr>
          <a:lstStyle/>
          <a:p>
            <a:pPr marL="0" indent="0">
              <a:buNone/>
            </a:pPr>
            <a:endParaRPr lang="nb-NO" sz="4800" dirty="0"/>
          </a:p>
          <a:p>
            <a:pPr marL="0" indent="0">
              <a:buNone/>
            </a:pPr>
            <a:endParaRPr lang="nb-NO" sz="4800" dirty="0"/>
          </a:p>
        </p:txBody>
      </p:sp>
      <p:sp>
        <p:nvSpPr>
          <p:cNvPr id="4" name="Plassholder for tekst 3"/>
          <p:cNvSpPr>
            <a:spLocks noGrp="1"/>
          </p:cNvSpPr>
          <p:nvPr>
            <p:ph type="body" sz="quarter" idx="14"/>
          </p:nvPr>
        </p:nvSpPr>
        <p:spPr/>
        <p:txBody>
          <a:bodyPr/>
          <a:lstStyle/>
          <a:p>
            <a:r>
              <a:rPr lang="nb-NO" dirty="0"/>
              <a:t>Arbeidstidsavtale for kulturskoleansatte</a:t>
            </a:r>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408" y="2332891"/>
            <a:ext cx="4389120" cy="3777178"/>
          </a:xfrm>
          <a:prstGeom prst="rect">
            <a:avLst/>
          </a:prstGeom>
        </p:spPr>
      </p:pic>
    </p:spTree>
    <p:extLst>
      <p:ext uri="{BB962C8B-B14F-4D97-AF65-F5344CB8AC3E}">
        <p14:creationId xmlns:p14="http://schemas.microsoft.com/office/powerpoint/2010/main" val="944722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a:t>Kulturskolens formål</a:t>
            </a:r>
          </a:p>
        </p:txBody>
      </p:sp>
      <p:sp>
        <p:nvSpPr>
          <p:cNvPr id="8" name="Plassholder for innhold 7"/>
          <p:cNvSpPr>
            <a:spLocks noGrp="1"/>
          </p:cNvSpPr>
          <p:nvPr>
            <p:ph idx="1"/>
          </p:nvPr>
        </p:nvSpPr>
        <p:spPr>
          <a:xfrm>
            <a:off x="1314674" y="2796226"/>
            <a:ext cx="10039126" cy="3409734"/>
          </a:xfrm>
        </p:spPr>
        <p:txBody>
          <a:bodyPr/>
          <a:lstStyle/>
          <a:p>
            <a:r>
              <a:rPr lang="nb-NO" b="1" i="1" dirty="0"/>
              <a:t>Fra rammeplanen:</a:t>
            </a:r>
          </a:p>
          <a:p>
            <a:r>
              <a:rPr lang="nb-NO" dirty="0"/>
              <a:t>Kulturskolen skal gi opplæring av høy faglig og pedagogisk kvalitet til alle barn og unge som ønsker det. Formålet med opplæringen er å lære, oppleve, skape og formidle kulturelle og kunstneriske uttrykk…</a:t>
            </a:r>
          </a:p>
        </p:txBody>
      </p:sp>
      <p:sp>
        <p:nvSpPr>
          <p:cNvPr id="5" name="Plassholder for tekst 6"/>
          <p:cNvSpPr>
            <a:spLocks noGrp="1"/>
          </p:cNvSpPr>
          <p:nvPr>
            <p:ph type="body" sz="quarter" idx="14"/>
          </p:nvPr>
        </p:nvSpPr>
        <p:spPr/>
        <p:txBody>
          <a:bodyPr/>
          <a:lstStyle/>
          <a:p>
            <a:r>
              <a:rPr lang="nb-NO" dirty="0"/>
              <a:t>Mangfold og fordypning</a:t>
            </a:r>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8256" y="151701"/>
            <a:ext cx="2055544" cy="2197632"/>
          </a:xfrm>
          <a:prstGeom prst="rect">
            <a:avLst/>
          </a:prstGeom>
        </p:spPr>
      </p:pic>
    </p:spTree>
    <p:extLst>
      <p:ext uri="{BB962C8B-B14F-4D97-AF65-F5344CB8AC3E}">
        <p14:creationId xmlns:p14="http://schemas.microsoft.com/office/powerpoint/2010/main" val="1893508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p:cNvSpPr>
            <a:spLocks noGrp="1"/>
          </p:cNvSpPr>
          <p:nvPr>
            <p:ph type="title"/>
          </p:nvPr>
        </p:nvSpPr>
        <p:spPr/>
        <p:txBody>
          <a:bodyPr/>
          <a:lstStyle/>
          <a:p>
            <a:r>
              <a:rPr lang="nb-NO" dirty="0"/>
              <a:t>Harde fakta</a:t>
            </a:r>
          </a:p>
        </p:txBody>
      </p:sp>
      <p:sp>
        <p:nvSpPr>
          <p:cNvPr id="3" name="Undertittel 2"/>
          <p:cNvSpPr>
            <a:spLocks noGrp="1"/>
          </p:cNvSpPr>
          <p:nvPr>
            <p:ph idx="1"/>
          </p:nvPr>
        </p:nvSpPr>
        <p:spPr/>
        <p:txBody>
          <a:bodyPr/>
          <a:lstStyle/>
          <a:p>
            <a:pPr marL="342900" indent="-342900">
              <a:buFont typeface="Arial" panose="020B0604020202020204" pitchFamily="34" charset="0"/>
              <a:buChar char="•"/>
            </a:pPr>
            <a:r>
              <a:rPr lang="nb-NO" dirty="0"/>
              <a:t>Årsverk for 100% stilling er 1687,5 timer.</a:t>
            </a:r>
          </a:p>
          <a:p>
            <a:pPr marL="342900" indent="-342900">
              <a:buFont typeface="Arial" panose="020B0604020202020204" pitchFamily="34" charset="0"/>
              <a:buChar char="•"/>
            </a:pPr>
            <a:r>
              <a:rPr lang="nb-NO" dirty="0"/>
              <a:t>Arbeidsplanfestettid 1300 timer</a:t>
            </a:r>
          </a:p>
          <a:p>
            <a:pPr marL="1028700" lvl="1" indent="-342900"/>
            <a:r>
              <a:rPr lang="nb-NO" dirty="0"/>
              <a:t>Undervisning er 43,92% av fullt årsverk: 741</a:t>
            </a:r>
          </a:p>
          <a:p>
            <a:pPr marL="1028700" lvl="1" indent="-342900"/>
            <a:r>
              <a:rPr lang="nb-NO" dirty="0"/>
              <a:t>Disponibelt til andre gjøremål 33,12%: 559 </a:t>
            </a:r>
          </a:p>
          <a:p>
            <a:pPr marL="342900" indent="-342900">
              <a:buFont typeface="Arial" panose="020B0604020202020204" pitchFamily="34" charset="0"/>
              <a:buChar char="•"/>
            </a:pPr>
            <a:r>
              <a:rPr lang="nb-NO" dirty="0"/>
              <a:t>Egendisponering av tid Forberedelser /egenøving 22,96%: 387,5</a:t>
            </a:r>
          </a:p>
          <a:p>
            <a:pPr marL="342900" indent="-342900">
              <a:buFont typeface="Arial" panose="020B0604020202020204" pitchFamily="34" charset="0"/>
              <a:buChar char="•"/>
            </a:pPr>
            <a:endParaRPr lang="nb-NO" dirty="0"/>
          </a:p>
          <a:p>
            <a:r>
              <a:rPr lang="nb-NO" dirty="0"/>
              <a:t>Spennende? </a:t>
            </a:r>
          </a:p>
        </p:txBody>
      </p:sp>
      <p:sp>
        <p:nvSpPr>
          <p:cNvPr id="9" name="Plassholder for tekst 6"/>
          <p:cNvSpPr>
            <a:spLocks noGrp="1"/>
          </p:cNvSpPr>
          <p:nvPr>
            <p:ph type="body" sz="quarter" idx="14"/>
          </p:nvPr>
        </p:nvSpPr>
        <p:spPr/>
        <p:txBody>
          <a:bodyPr/>
          <a:lstStyle/>
          <a:p>
            <a:r>
              <a:rPr lang="nb-NO" dirty="0"/>
              <a:t>Arbeidstidsavtale for kulturskoleansatte</a:t>
            </a:r>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0904" y="511015"/>
            <a:ext cx="3132896" cy="2346648"/>
          </a:xfrm>
          <a:prstGeom prst="rect">
            <a:avLst/>
          </a:prstGeom>
        </p:spPr>
      </p:pic>
      <p:pic>
        <p:nvPicPr>
          <p:cNvPr id="4" name="Bilde 3"/>
          <p:cNvPicPr>
            <a:picLocks noChangeAspect="1"/>
          </p:cNvPicPr>
          <p:nvPr/>
        </p:nvPicPr>
        <p:blipFill rotWithShape="1">
          <a:blip r:embed="rId4">
            <a:extLst>
              <a:ext uri="{28A0092B-C50C-407E-A947-70E740481C1C}">
                <a14:useLocalDpi xmlns:a14="http://schemas.microsoft.com/office/drawing/2010/main" val="0"/>
              </a:ext>
            </a:extLst>
          </a:blip>
          <a:srcRect b="3903"/>
          <a:stretch/>
        </p:blipFill>
        <p:spPr>
          <a:xfrm>
            <a:off x="3607341" y="4680949"/>
            <a:ext cx="1189971" cy="1869669"/>
          </a:xfrm>
          <a:prstGeom prst="rect">
            <a:avLst/>
          </a:prstGeom>
        </p:spPr>
      </p:pic>
    </p:spTree>
    <p:extLst>
      <p:ext uri="{BB962C8B-B14F-4D97-AF65-F5344CB8AC3E}">
        <p14:creationId xmlns:p14="http://schemas.microsoft.com/office/powerpoint/2010/main" val="401109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p:cNvSpPr>
            <a:spLocks noGrp="1"/>
          </p:cNvSpPr>
          <p:nvPr>
            <p:ph type="title"/>
          </p:nvPr>
        </p:nvSpPr>
        <p:spPr/>
        <p:txBody>
          <a:bodyPr/>
          <a:lstStyle/>
          <a:p>
            <a:r>
              <a:rPr lang="nb-NO" dirty="0"/>
              <a:t>Se muligheter</a:t>
            </a:r>
          </a:p>
        </p:txBody>
      </p:sp>
      <p:sp>
        <p:nvSpPr>
          <p:cNvPr id="3" name="Undertittel 2"/>
          <p:cNvSpPr>
            <a:spLocks noGrp="1"/>
          </p:cNvSpPr>
          <p:nvPr>
            <p:ph idx="1"/>
          </p:nvPr>
        </p:nvSpPr>
        <p:spPr/>
        <p:txBody>
          <a:bodyPr/>
          <a:lstStyle/>
          <a:p>
            <a:pPr marL="342900" indent="-342900">
              <a:buFont typeface="Arial" panose="020B0604020202020204" pitchFamily="34" charset="0"/>
              <a:buChar char="•"/>
            </a:pPr>
            <a:r>
              <a:rPr lang="nb-NO" dirty="0"/>
              <a:t>Omsorg</a:t>
            </a:r>
          </a:p>
          <a:p>
            <a:pPr marL="342900" indent="-342900">
              <a:buFont typeface="Arial" panose="020B0604020202020204" pitchFamily="34" charset="0"/>
              <a:buChar char="•"/>
            </a:pPr>
            <a:r>
              <a:rPr lang="nb-NO" dirty="0"/>
              <a:t>Mål</a:t>
            </a:r>
          </a:p>
          <a:p>
            <a:pPr marL="342900" indent="-342900">
              <a:buFont typeface="Arial" panose="020B0604020202020204" pitchFamily="34" charset="0"/>
              <a:buChar char="•"/>
            </a:pPr>
            <a:r>
              <a:rPr lang="nb-NO" dirty="0"/>
              <a:t>Til beste for den enkelte og fellesskapet!</a:t>
            </a:r>
          </a:p>
          <a:p>
            <a:pPr marL="342900" indent="-342900">
              <a:buFont typeface="Arial" panose="020B0604020202020204" pitchFamily="34" charset="0"/>
              <a:buChar char="•"/>
            </a:pPr>
            <a:r>
              <a:rPr lang="nb-NO" dirty="0"/>
              <a:t>Hva kan vi få til?</a:t>
            </a:r>
          </a:p>
          <a:p>
            <a:pPr marL="342900" indent="-342900">
              <a:buFont typeface="Arial" panose="020B0604020202020204" pitchFamily="34" charset="0"/>
              <a:buChar char="•"/>
            </a:pPr>
            <a:r>
              <a:rPr lang="nb-NO" dirty="0"/>
              <a:t>Hvordan skal vi benytte våre ressurser best mulig?</a:t>
            </a:r>
          </a:p>
          <a:p>
            <a:pPr marL="342900" indent="-342900">
              <a:buFont typeface="Arial" panose="020B0604020202020204" pitchFamily="34" charset="0"/>
              <a:buChar char="•"/>
            </a:pPr>
            <a:r>
              <a:rPr lang="nb-NO" dirty="0"/>
              <a:t>Planlegging</a:t>
            </a:r>
          </a:p>
          <a:p>
            <a:pPr marL="342900" indent="-342900">
              <a:buFont typeface="Arial" panose="020B0604020202020204" pitchFamily="34" charset="0"/>
              <a:buChar char="•"/>
            </a:pPr>
            <a:r>
              <a:rPr lang="nb-NO" dirty="0"/>
              <a:t>Forutsigbarhet</a:t>
            </a:r>
          </a:p>
          <a:p>
            <a:pPr marL="342900" indent="-342900">
              <a:buFont typeface="Arial" panose="020B0604020202020204" pitchFamily="34" charset="0"/>
              <a:buChar char="•"/>
            </a:pPr>
            <a:r>
              <a:rPr lang="nb-NO" dirty="0"/>
              <a:t>Rettferdighet</a:t>
            </a:r>
          </a:p>
        </p:txBody>
      </p:sp>
      <p:sp>
        <p:nvSpPr>
          <p:cNvPr id="9" name="Plassholder for tekst 6"/>
          <p:cNvSpPr>
            <a:spLocks noGrp="1"/>
          </p:cNvSpPr>
          <p:nvPr>
            <p:ph type="body" sz="quarter" idx="14"/>
          </p:nvPr>
        </p:nvSpPr>
        <p:spPr/>
        <p:txBody>
          <a:bodyPr/>
          <a:lstStyle/>
          <a:p>
            <a:r>
              <a:rPr lang="nb-NO" dirty="0"/>
              <a:t>Arbeidstidsavtale for kulturskoleansatte</a:t>
            </a:r>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7496" y="990839"/>
            <a:ext cx="2774741" cy="2665212"/>
          </a:xfrm>
          <a:prstGeom prst="rect">
            <a:avLst/>
          </a:prstGeom>
        </p:spPr>
      </p:pic>
    </p:spTree>
    <p:extLst>
      <p:ext uri="{BB962C8B-B14F-4D97-AF65-F5344CB8AC3E}">
        <p14:creationId xmlns:p14="http://schemas.microsoft.com/office/powerpoint/2010/main" val="389455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320" y="3953189"/>
            <a:ext cx="2779908" cy="2285702"/>
          </a:xfrm>
          <a:prstGeom prst="rect">
            <a:avLst/>
          </a:prstGeom>
        </p:spPr>
      </p:pic>
      <p:sp>
        <p:nvSpPr>
          <p:cNvPr id="10" name="Tittel 9"/>
          <p:cNvSpPr>
            <a:spLocks noGrp="1"/>
          </p:cNvSpPr>
          <p:nvPr>
            <p:ph type="title"/>
          </p:nvPr>
        </p:nvSpPr>
        <p:spPr/>
        <p:txBody>
          <a:bodyPr/>
          <a:lstStyle/>
          <a:p>
            <a:r>
              <a:rPr lang="nb-NO" dirty="0"/>
              <a:t>ÅRSVERKET</a:t>
            </a:r>
          </a:p>
        </p:txBody>
      </p:sp>
      <p:sp>
        <p:nvSpPr>
          <p:cNvPr id="3" name="Undertittel 2"/>
          <p:cNvSpPr>
            <a:spLocks noGrp="1"/>
          </p:cNvSpPr>
          <p:nvPr>
            <p:ph idx="1"/>
          </p:nvPr>
        </p:nvSpPr>
        <p:spPr/>
        <p:txBody>
          <a:bodyPr/>
          <a:lstStyle/>
          <a:p>
            <a:pPr lvl="0"/>
            <a:r>
              <a:rPr lang="nb-NO" dirty="0"/>
              <a:t>Undervisning (741)</a:t>
            </a:r>
          </a:p>
          <a:p>
            <a:pPr lvl="1"/>
            <a:r>
              <a:rPr lang="nb-NO" dirty="0">
                <a:latin typeface="+mn-lt"/>
              </a:rPr>
              <a:t>Inntil 741 – hva betyr det?</a:t>
            </a:r>
          </a:p>
          <a:p>
            <a:pPr lvl="1"/>
            <a:r>
              <a:rPr lang="nb-NO" dirty="0">
                <a:latin typeface="+mn-lt"/>
              </a:rPr>
              <a:t>Hvem bruker andre tall ?</a:t>
            </a:r>
          </a:p>
          <a:p>
            <a:pPr lvl="1"/>
            <a:r>
              <a:rPr lang="nb-NO" dirty="0">
                <a:latin typeface="+mn-lt"/>
              </a:rPr>
              <a:t>Hvorfor færre timer til undervisning i tilfelle?</a:t>
            </a:r>
          </a:p>
          <a:p>
            <a:pPr lvl="1"/>
            <a:r>
              <a:rPr lang="nb-NO" dirty="0">
                <a:latin typeface="+mn-lt"/>
              </a:rPr>
              <a:t>Hvordan gjør vi det eventuelt?</a:t>
            </a:r>
          </a:p>
        </p:txBody>
      </p:sp>
      <p:sp>
        <p:nvSpPr>
          <p:cNvPr id="9" name="Plassholder for tekst 6"/>
          <p:cNvSpPr>
            <a:spLocks noGrp="1"/>
          </p:cNvSpPr>
          <p:nvPr>
            <p:ph type="body" sz="quarter" idx="14"/>
          </p:nvPr>
        </p:nvSpPr>
        <p:spPr/>
        <p:txBody>
          <a:bodyPr/>
          <a:lstStyle/>
          <a:p>
            <a:r>
              <a:rPr lang="nb-NO" dirty="0"/>
              <a:t>Arbeidstidsavtale for kulturskoleansatte</a:t>
            </a:r>
          </a:p>
        </p:txBody>
      </p:sp>
      <p:pic>
        <p:nvPicPr>
          <p:cNvPr id="2" name="Bil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9168" y="765453"/>
            <a:ext cx="3634632" cy="2663547"/>
          </a:xfrm>
          <a:prstGeom prst="rect">
            <a:avLst/>
          </a:prstGeom>
        </p:spPr>
      </p:pic>
    </p:spTree>
    <p:extLst>
      <p:ext uri="{BB962C8B-B14F-4D97-AF65-F5344CB8AC3E}">
        <p14:creationId xmlns:p14="http://schemas.microsoft.com/office/powerpoint/2010/main" val="57493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320" y="4495799"/>
            <a:ext cx="2119976" cy="1743091"/>
          </a:xfrm>
          <a:prstGeom prst="rect">
            <a:avLst/>
          </a:prstGeom>
        </p:spPr>
      </p:pic>
      <p:sp>
        <p:nvSpPr>
          <p:cNvPr id="10" name="Tittel 9"/>
          <p:cNvSpPr>
            <a:spLocks noGrp="1"/>
          </p:cNvSpPr>
          <p:nvPr>
            <p:ph type="title"/>
          </p:nvPr>
        </p:nvSpPr>
        <p:spPr/>
        <p:txBody>
          <a:bodyPr/>
          <a:lstStyle/>
          <a:p>
            <a:r>
              <a:rPr lang="nb-NO" dirty="0"/>
              <a:t>ÅRSVERKET - dialog</a:t>
            </a:r>
          </a:p>
        </p:txBody>
      </p:sp>
      <p:sp>
        <p:nvSpPr>
          <p:cNvPr id="3" name="Undertittel 2"/>
          <p:cNvSpPr>
            <a:spLocks noGrp="1"/>
          </p:cNvSpPr>
          <p:nvPr>
            <p:ph idx="1"/>
          </p:nvPr>
        </p:nvSpPr>
        <p:spPr/>
        <p:txBody>
          <a:bodyPr/>
          <a:lstStyle/>
          <a:p>
            <a:r>
              <a:rPr lang="nb-NO" dirty="0"/>
              <a:t>Til refleksjon og </a:t>
            </a:r>
            <a:r>
              <a:rPr lang="nb-NO" dirty="0" err="1"/>
              <a:t>diaog</a:t>
            </a:r>
            <a:r>
              <a:rPr lang="nb-NO" dirty="0"/>
              <a:t>:</a:t>
            </a:r>
          </a:p>
          <a:p>
            <a:pPr marL="342900" indent="-342900">
              <a:buFont typeface="Arial" panose="020B0604020202020204" pitchFamily="34" charset="0"/>
              <a:buChar char="•"/>
            </a:pPr>
            <a:r>
              <a:rPr lang="nb-NO" dirty="0"/>
              <a:t>Inntil 741 timer– hva betyr det og hvorfor inntil?</a:t>
            </a:r>
          </a:p>
          <a:p>
            <a:pPr marL="342900" indent="-342900">
              <a:buFont typeface="Arial" panose="020B0604020202020204" pitchFamily="34" charset="0"/>
              <a:buChar char="•"/>
            </a:pPr>
            <a:r>
              <a:rPr lang="nb-NO" dirty="0"/>
              <a:t>Hva kan være begrunnelser for at for eksempel «noen har en særlig krevende arbeidssituasjon»?</a:t>
            </a:r>
          </a:p>
          <a:p>
            <a:pPr marL="342900" indent="-342900">
              <a:buFont typeface="Arial" panose="020B0604020202020204" pitchFamily="34" charset="0"/>
              <a:buChar char="•"/>
            </a:pPr>
            <a:r>
              <a:rPr lang="nb-NO" dirty="0"/>
              <a:t>Hva kan de eksempelvis bruke den frigjorte undervisningstiden til?</a:t>
            </a:r>
          </a:p>
        </p:txBody>
      </p:sp>
      <p:sp>
        <p:nvSpPr>
          <p:cNvPr id="9" name="Plassholder for tekst 6"/>
          <p:cNvSpPr>
            <a:spLocks noGrp="1"/>
          </p:cNvSpPr>
          <p:nvPr>
            <p:ph type="body" sz="quarter" idx="14"/>
          </p:nvPr>
        </p:nvSpPr>
        <p:spPr/>
        <p:txBody>
          <a:bodyPr/>
          <a:lstStyle/>
          <a:p>
            <a:r>
              <a:rPr lang="nb-NO" dirty="0"/>
              <a:t>Arbeidstidsavtale for kulturskoleansatte</a:t>
            </a:r>
          </a:p>
        </p:txBody>
      </p:sp>
      <p:pic>
        <p:nvPicPr>
          <p:cNvPr id="2" name="Bil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7400" y="765453"/>
            <a:ext cx="2116399" cy="1550949"/>
          </a:xfrm>
          <a:prstGeom prst="rect">
            <a:avLst/>
          </a:prstGeom>
        </p:spPr>
      </p:pic>
    </p:spTree>
    <p:extLst>
      <p:ext uri="{BB962C8B-B14F-4D97-AF65-F5344CB8AC3E}">
        <p14:creationId xmlns:p14="http://schemas.microsoft.com/office/powerpoint/2010/main" val="282341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rotWithShape="1">
          <a:blip r:embed="rId3">
            <a:extLst>
              <a:ext uri="{28A0092B-C50C-407E-A947-70E740481C1C}">
                <a14:useLocalDpi xmlns:a14="http://schemas.microsoft.com/office/drawing/2010/main" val="0"/>
              </a:ext>
            </a:extLst>
          </a:blip>
          <a:srcRect b="2274"/>
          <a:stretch/>
        </p:blipFill>
        <p:spPr>
          <a:xfrm>
            <a:off x="7315200" y="841167"/>
            <a:ext cx="4057038" cy="2969754"/>
          </a:xfrm>
          <a:prstGeom prst="rect">
            <a:avLst/>
          </a:prstGeom>
        </p:spPr>
      </p:pic>
      <p:sp>
        <p:nvSpPr>
          <p:cNvPr id="10" name="Tittel 9"/>
          <p:cNvSpPr>
            <a:spLocks noGrp="1"/>
          </p:cNvSpPr>
          <p:nvPr>
            <p:ph type="title"/>
          </p:nvPr>
        </p:nvSpPr>
        <p:spPr/>
        <p:txBody>
          <a:bodyPr/>
          <a:lstStyle/>
          <a:p>
            <a:r>
              <a:rPr lang="nb-NO" dirty="0"/>
              <a:t>ÅRSVERKET</a:t>
            </a:r>
          </a:p>
        </p:txBody>
      </p:sp>
      <p:sp>
        <p:nvSpPr>
          <p:cNvPr id="3" name="Undertittel 2"/>
          <p:cNvSpPr>
            <a:spLocks noGrp="1"/>
          </p:cNvSpPr>
          <p:nvPr>
            <p:ph idx="1"/>
          </p:nvPr>
        </p:nvSpPr>
        <p:spPr/>
        <p:txBody>
          <a:bodyPr/>
          <a:lstStyle/>
          <a:p>
            <a:pPr lvl="0"/>
            <a:r>
              <a:rPr lang="nb-NO" dirty="0"/>
              <a:t>Andre gjøremål (559)</a:t>
            </a:r>
          </a:p>
          <a:p>
            <a:pPr lvl="1"/>
            <a:r>
              <a:rPr lang="nb-NO" dirty="0">
                <a:latin typeface="+mn-lt"/>
              </a:rPr>
              <a:t>Hvordan planlegger og fordeles denne?</a:t>
            </a:r>
          </a:p>
          <a:p>
            <a:pPr lvl="1"/>
            <a:r>
              <a:rPr lang="nb-NO" dirty="0">
                <a:latin typeface="+mn-lt"/>
              </a:rPr>
              <a:t>Rettferdighet og omsorg</a:t>
            </a:r>
          </a:p>
          <a:p>
            <a:pPr lvl="1"/>
            <a:r>
              <a:rPr lang="nb-NO" dirty="0">
                <a:latin typeface="+mn-lt"/>
              </a:rPr>
              <a:t>Styringsrett?</a:t>
            </a:r>
          </a:p>
          <a:p>
            <a:pPr lvl="1"/>
            <a:r>
              <a:rPr lang="nb-NO" dirty="0">
                <a:latin typeface="+mn-lt"/>
              </a:rPr>
              <a:t>Hvordan holder den ansatte regnskap? </a:t>
            </a:r>
          </a:p>
          <a:p>
            <a:pPr lvl="1"/>
            <a:r>
              <a:rPr lang="nb-NO" dirty="0">
                <a:latin typeface="+mn-lt"/>
              </a:rPr>
              <a:t>Oppfølging fra ledelsen?</a:t>
            </a:r>
          </a:p>
        </p:txBody>
      </p:sp>
      <p:sp>
        <p:nvSpPr>
          <p:cNvPr id="9" name="Plassholder for tekst 6"/>
          <p:cNvSpPr>
            <a:spLocks noGrp="1"/>
          </p:cNvSpPr>
          <p:nvPr>
            <p:ph type="body" sz="quarter" idx="14"/>
          </p:nvPr>
        </p:nvSpPr>
        <p:spPr/>
        <p:txBody>
          <a:bodyPr/>
          <a:lstStyle/>
          <a:p>
            <a:r>
              <a:rPr lang="nb-NO" dirty="0"/>
              <a:t>Arbeidstidsavtale for kulturskoleansatte</a:t>
            </a:r>
          </a:p>
        </p:txBody>
      </p:sp>
    </p:spTree>
    <p:extLst>
      <p:ext uri="{BB962C8B-B14F-4D97-AF65-F5344CB8AC3E}">
        <p14:creationId xmlns:p14="http://schemas.microsoft.com/office/powerpoint/2010/main" val="57493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rotWithShape="1">
          <a:blip r:embed="rId3">
            <a:extLst>
              <a:ext uri="{28A0092B-C50C-407E-A947-70E740481C1C}">
                <a14:useLocalDpi xmlns:a14="http://schemas.microsoft.com/office/drawing/2010/main" val="0"/>
              </a:ext>
            </a:extLst>
          </a:blip>
          <a:srcRect b="2274"/>
          <a:stretch/>
        </p:blipFill>
        <p:spPr>
          <a:xfrm>
            <a:off x="7315200" y="841167"/>
            <a:ext cx="4057038" cy="2969754"/>
          </a:xfrm>
          <a:prstGeom prst="rect">
            <a:avLst/>
          </a:prstGeom>
        </p:spPr>
      </p:pic>
      <p:sp>
        <p:nvSpPr>
          <p:cNvPr id="10" name="Tittel 9"/>
          <p:cNvSpPr>
            <a:spLocks noGrp="1"/>
          </p:cNvSpPr>
          <p:nvPr>
            <p:ph type="title"/>
          </p:nvPr>
        </p:nvSpPr>
        <p:spPr/>
        <p:txBody>
          <a:bodyPr/>
          <a:lstStyle/>
          <a:p>
            <a:r>
              <a:rPr lang="nb-NO" dirty="0"/>
              <a:t>ÅRSVERKET - dialog</a:t>
            </a:r>
          </a:p>
        </p:txBody>
      </p:sp>
      <p:sp>
        <p:nvSpPr>
          <p:cNvPr id="3" name="Undertittel 2"/>
          <p:cNvSpPr>
            <a:spLocks noGrp="1"/>
          </p:cNvSpPr>
          <p:nvPr>
            <p:ph idx="1"/>
          </p:nvPr>
        </p:nvSpPr>
        <p:spPr>
          <a:xfrm>
            <a:off x="1314674" y="2349333"/>
            <a:ext cx="6991126" cy="3856627"/>
          </a:xfrm>
        </p:spPr>
        <p:txBody>
          <a:bodyPr/>
          <a:lstStyle/>
          <a:p>
            <a:pPr lvl="0"/>
            <a:r>
              <a:rPr lang="nb-NO" dirty="0"/>
              <a:t>Andre gjøremål (559)</a:t>
            </a:r>
          </a:p>
          <a:p>
            <a:pPr marL="342900" indent="-342900">
              <a:buFont typeface="Arial" panose="020B0604020202020204" pitchFamily="34" charset="0"/>
              <a:buChar char="•"/>
            </a:pPr>
            <a:r>
              <a:rPr lang="nb-NO" dirty="0"/>
              <a:t>Hva skal være utgangspunkt for bruken og planlegging av denne tiden generelt og spesielt i vår kulturskole?</a:t>
            </a:r>
          </a:p>
          <a:p>
            <a:pPr marL="342900" indent="-342900">
              <a:buFont typeface="Arial" panose="020B0604020202020204" pitchFamily="34" charset="0"/>
              <a:buChar char="•"/>
            </a:pPr>
            <a:r>
              <a:rPr lang="nb-NO" dirty="0"/>
              <a:t>Hvordan ivareta den enkelte og fellesskapet?</a:t>
            </a:r>
          </a:p>
          <a:p>
            <a:pPr marL="342900" indent="-342900">
              <a:buFont typeface="Arial" panose="020B0604020202020204" pitchFamily="34" charset="0"/>
              <a:buChar char="•"/>
            </a:pPr>
            <a:r>
              <a:rPr lang="nb-NO" dirty="0"/>
              <a:t>Hvordan kan den ansatte holde orden på denne tiden?</a:t>
            </a:r>
          </a:p>
          <a:p>
            <a:pPr marL="342900" indent="-342900">
              <a:buFont typeface="Arial" panose="020B0604020202020204" pitchFamily="34" charset="0"/>
              <a:buChar char="•"/>
            </a:pPr>
            <a:r>
              <a:rPr lang="nb-NO" dirty="0"/>
              <a:t>Hvordan kan vi i fellesskap følge opp dette?</a:t>
            </a:r>
          </a:p>
        </p:txBody>
      </p:sp>
      <p:sp>
        <p:nvSpPr>
          <p:cNvPr id="9" name="Plassholder for tekst 6"/>
          <p:cNvSpPr>
            <a:spLocks noGrp="1"/>
          </p:cNvSpPr>
          <p:nvPr>
            <p:ph type="body" sz="quarter" idx="14"/>
          </p:nvPr>
        </p:nvSpPr>
        <p:spPr/>
        <p:txBody>
          <a:bodyPr/>
          <a:lstStyle/>
          <a:p>
            <a:r>
              <a:rPr lang="nb-NO" dirty="0"/>
              <a:t>Arbeidstidsavtale for kulturskoleansatte</a:t>
            </a:r>
          </a:p>
        </p:txBody>
      </p:sp>
    </p:spTree>
    <p:extLst>
      <p:ext uri="{BB962C8B-B14F-4D97-AF65-F5344CB8AC3E}">
        <p14:creationId xmlns:p14="http://schemas.microsoft.com/office/powerpoint/2010/main" val="2291987003"/>
      </p:ext>
    </p:extLst>
  </p:cSld>
  <p:clrMapOvr>
    <a:masterClrMapping/>
  </p:clrMapOvr>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gendefinert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sk kulturskoleråd - MAL - PP m bunntekst" id="{3638BD2C-80BA-4B71-8116-8783CADA48F2}" vid="{8E86819A-8D41-4F4A-AB2C-7648177A3215}"/>
    </a:ext>
  </a:extLst>
</a:theme>
</file>

<file path=ppt/theme/theme2.xml><?xml version="1.0" encoding="utf-8"?>
<a:theme xmlns:a="http://schemas.openxmlformats.org/drawingml/2006/main" name="7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gendefinert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sk kulturskoleråd - MAL - PP m bunntekst" id="{3638BD2C-80BA-4B71-8116-8783CADA48F2}" vid="{F19D683F-C6C4-49B5-951C-2738FDC34775}"/>
    </a:ext>
  </a:extLst>
</a:theme>
</file>

<file path=ppt/theme/theme3.xml><?xml version="1.0" encoding="utf-8"?>
<a:theme xmlns:a="http://schemas.openxmlformats.org/drawingml/2006/main" name="8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gendefinert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sk kulturskoleråd - MAL - PP m bunntekst" id="{3638BD2C-80BA-4B71-8116-8783CADA48F2}" vid="{6ED19524-3A49-4F41-8FD3-7FEC400E02BB}"/>
    </a:ext>
  </a:extLst>
</a:theme>
</file>

<file path=ppt/theme/theme4.xml><?xml version="1.0" encoding="utf-8"?>
<a:theme xmlns:a="http://schemas.openxmlformats.org/drawingml/2006/main" name="9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gendefinert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sk kulturskoleråd - MAL - PP m bunntekst" id="{3638BD2C-80BA-4B71-8116-8783CADA48F2}" vid="{DDB2AFE2-4514-43BD-8FB0-D7498B4F9591}"/>
    </a:ext>
  </a:extLst>
</a:theme>
</file>

<file path=ppt/theme/theme5.xml><?xml version="1.0" encoding="utf-8"?>
<a:theme xmlns:a="http://schemas.openxmlformats.org/drawingml/2006/main" name="10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gendefinert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sk kulturskoleråd - MAL - PP m bunntekst" id="{3638BD2C-80BA-4B71-8116-8783CADA48F2}" vid="{1D3480A9-76EB-4093-9C7B-32447ED92B91}"/>
    </a:ext>
  </a:extLst>
</a:theme>
</file>

<file path=ppt/theme/theme6.xml><?xml version="1.0" encoding="utf-8"?>
<a:theme xmlns:a="http://schemas.openxmlformats.org/drawingml/2006/main" name="1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gendefinert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sk kulturskoleråd - MAL - PP m bunntekst" id="{3638BD2C-80BA-4B71-8116-8783CADA48F2}" vid="{627BDDC9-8EDA-4825-9F03-9D60EA2350E3}"/>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Norsk kulturskoleråd - MAL - PP m bunntekst</Template>
  <TotalTime>862</TotalTime>
  <Words>2703</Words>
  <Application>Microsoft Office PowerPoint</Application>
  <PresentationFormat>Widescreen</PresentationFormat>
  <Paragraphs>332</Paragraphs>
  <Slides>20</Slides>
  <Notes>19</Notes>
  <HiddenSlides>0</HiddenSlides>
  <MMClips>0</MMClips>
  <ScaleCrop>false</ScaleCrop>
  <HeadingPairs>
    <vt:vector size="6" baseType="variant">
      <vt:variant>
        <vt:lpstr>Brukte skrifter</vt:lpstr>
      </vt:variant>
      <vt:variant>
        <vt:i4>2</vt:i4>
      </vt:variant>
      <vt:variant>
        <vt:lpstr>Tema</vt:lpstr>
      </vt:variant>
      <vt:variant>
        <vt:i4>6</vt:i4>
      </vt:variant>
      <vt:variant>
        <vt:lpstr>Lysbildetitler</vt:lpstr>
      </vt:variant>
      <vt:variant>
        <vt:i4>20</vt:i4>
      </vt:variant>
    </vt:vector>
  </HeadingPairs>
  <TitlesOfParts>
    <vt:vector size="28" baseType="lpstr">
      <vt:lpstr>Arial</vt:lpstr>
      <vt:lpstr>Calibri</vt:lpstr>
      <vt:lpstr>1_Office-tema</vt:lpstr>
      <vt:lpstr>7_Office-tema</vt:lpstr>
      <vt:lpstr>8_Office-tema</vt:lpstr>
      <vt:lpstr>9_Office-tema</vt:lpstr>
      <vt:lpstr>10_Office-tema</vt:lpstr>
      <vt:lpstr>11_Office-tema</vt:lpstr>
      <vt:lpstr>Arbeidstidsavtale for kulturskolen</vt:lpstr>
      <vt:lpstr>Hvorfor trenger vi en arbeidstidsavtale?</vt:lpstr>
      <vt:lpstr>Kulturskolens formål</vt:lpstr>
      <vt:lpstr>Harde fakta</vt:lpstr>
      <vt:lpstr>Se muligheter</vt:lpstr>
      <vt:lpstr>ÅRSVERKET</vt:lpstr>
      <vt:lpstr>ÅRSVERKET - dialog</vt:lpstr>
      <vt:lpstr>ÅRSVERKET</vt:lpstr>
      <vt:lpstr>ÅRSVERKET - dialog</vt:lpstr>
      <vt:lpstr>Arbeidsplanfestet tid: Andre gjøremål</vt:lpstr>
      <vt:lpstr>Andre gjøremål - dialog</vt:lpstr>
      <vt:lpstr>ÅRSVERKET</vt:lpstr>
      <vt:lpstr>ÅRSVERKET - dialog</vt:lpstr>
      <vt:lpstr>Undervisningsåret</vt:lpstr>
      <vt:lpstr>Hvordan benytte ressursene «best mulig»?</vt:lpstr>
      <vt:lpstr>Del rundt bordet</vt:lpstr>
      <vt:lpstr>Del rundt bordet</vt:lpstr>
      <vt:lpstr>Konkretiser</vt:lpstr>
      <vt:lpstr>Konkretiser</vt:lpstr>
      <vt:lpstr>LYKKE TIL!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Kommunen eier en kulturskole - Hurra!</dc:title>
  <dc:creator>Torkel Øien</dc:creator>
  <cp:lastModifiedBy>Egil Hofsli</cp:lastModifiedBy>
  <cp:revision>96</cp:revision>
  <dcterms:created xsi:type="dcterms:W3CDTF">2015-08-31T08:21:43Z</dcterms:created>
  <dcterms:modified xsi:type="dcterms:W3CDTF">2020-05-08T14:07:58Z</dcterms:modified>
</cp:coreProperties>
</file>